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C177-F812-41F7-AB1F-72291A6C182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0424" y="2276872"/>
            <a:ext cx="4392488" cy="2952328"/>
          </a:xfrm>
        </p:spPr>
        <p:txBody>
          <a:bodyPr/>
          <a:lstStyle/>
          <a:p>
            <a:pPr algn="ctr"/>
            <a:r>
              <a:rPr lang="ru-RU" dirty="0"/>
              <a:t>Леонардо Да Винчи: универсальный </a:t>
            </a:r>
            <a:br>
              <a:rPr lang="ru-RU" dirty="0"/>
            </a:br>
            <a:r>
              <a:rPr lang="ru-RU" dirty="0"/>
              <a:t>человек эпохи Возрождения</a:t>
            </a:r>
          </a:p>
        </p:txBody>
      </p:sp>
      <p:pic>
        <p:nvPicPr>
          <p:cNvPr id="1026" name="Picture 2" descr="F:\Леонардо Да Винчи\Leonardo_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" y="548680"/>
            <a:ext cx="4000500" cy="5946800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Леонардо Да Винчи\Leonardo_da_Vinci_attributed_-_Madonna_Lit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180" y="612465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«Мадонна с младенцем»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0090" y="10319"/>
            <a:ext cx="4392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Милане, по-видимому, мастер создал полотно «Мадонна с младенцем» («Мадонна Литта»). </a:t>
            </a:r>
          </a:p>
          <a:p>
            <a:endParaRPr lang="ru-RU" sz="1600" dirty="0"/>
          </a:p>
          <a:p>
            <a:r>
              <a:rPr lang="ru-RU" sz="1600" dirty="0"/>
              <a:t>Здесь в отличие от «Мадонны с цветком» он стремился к большей обобщенности, идеальности образа. </a:t>
            </a:r>
          </a:p>
          <a:p>
            <a:endParaRPr lang="ru-RU" sz="1600" dirty="0"/>
          </a:p>
          <a:p>
            <a:r>
              <a:rPr lang="ru-RU" sz="1600" dirty="0"/>
              <a:t>Изображен не определенный момент, а некое длительное состояние покоя, радости, в которое погружена молодая прекрасная женщина. </a:t>
            </a:r>
          </a:p>
          <a:p>
            <a:endParaRPr lang="ru-RU" sz="1600" dirty="0"/>
          </a:p>
          <a:p>
            <a:r>
              <a:rPr lang="ru-RU" sz="1600" dirty="0"/>
              <a:t>Холодный ясный свет озаряет ее тонкое мягкое лицо с полуопущенным взором и легкой, еле уловимой улыбкой. </a:t>
            </a:r>
          </a:p>
          <a:p>
            <a:endParaRPr lang="ru-RU" sz="1600" dirty="0"/>
          </a:p>
          <a:p>
            <a:r>
              <a:rPr lang="ru-RU" sz="1600" dirty="0"/>
              <a:t>Картина написана темперой, придающей звучность тонам голубого плаща и красного платья Марии.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Удивительно написаны пушистые темно-золотистые вьющиеся волосы Младенца, не по-детски серьезен его внимательный взгляд, устремленный на зрителя</a:t>
            </a:r>
          </a:p>
        </p:txBody>
      </p:sp>
    </p:spTree>
    <p:extLst>
      <p:ext uri="{BB962C8B-B14F-4D97-AF65-F5344CB8AC3E}">
        <p14:creationId xmlns:p14="http://schemas.microsoft.com/office/powerpoint/2010/main" val="40157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1340768"/>
            <a:ext cx="37444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в 1499 году Милан был взят французскими войсками, Леонардо покинул город. </a:t>
            </a:r>
          </a:p>
          <a:p>
            <a:r>
              <a:rPr lang="ru-RU" dirty="0"/>
              <a:t>Началась пора его скитаний. Некоторое время он работал во Флоренции. </a:t>
            </a:r>
          </a:p>
          <a:p>
            <a:r>
              <a:rPr lang="ru-RU" dirty="0"/>
              <a:t>Там творчество Леонардо словно озарила яркая вспышка: он написал портрет Моны Лизы, супруги богатого флорентийца Франческо ди Джокондо (около 1503). </a:t>
            </a:r>
          </a:p>
          <a:p>
            <a:r>
              <a:rPr lang="ru-RU" dirty="0"/>
              <a:t>Портрет известен как «Джоконда», он стал одним из самых прославленных произведений мировой живописи. </a:t>
            </a:r>
          </a:p>
        </p:txBody>
      </p:sp>
      <p:pic>
        <p:nvPicPr>
          <p:cNvPr id="3074" name="Picture 2" descr="L:\Леонардо Да Винчи\Mona_Lisa,_by_Leonardo_da_Vinci,_from_C2RMF_retouch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48472" cy="5616624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«Мона Лиза» («Джоконда») </a:t>
            </a:r>
          </a:p>
        </p:txBody>
      </p:sp>
    </p:spTree>
    <p:extLst>
      <p:ext uri="{BB962C8B-B14F-4D97-AF65-F5344CB8AC3E}">
        <p14:creationId xmlns:p14="http://schemas.microsoft.com/office/powerpoint/2010/main" val="15075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Леонардо Да Винчи\Leonardo_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56484" cy="5982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6274072"/>
            <a:ext cx="38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Автопортрет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последние годы жизни Леонардо Да Винчи мало работал как художник.</a:t>
            </a:r>
          </a:p>
          <a:p>
            <a:endParaRPr lang="ru-RU" dirty="0"/>
          </a:p>
          <a:p>
            <a:r>
              <a:rPr lang="ru-RU" dirty="0"/>
              <a:t>Получив приглашение от французского короля Франциска</a:t>
            </a:r>
            <a:r>
              <a:rPr lang="en-US" dirty="0"/>
              <a:t> I</a:t>
            </a:r>
            <a:r>
              <a:rPr lang="ru-RU" dirty="0"/>
              <a:t>, он уехал в 1517 году во Францию и стал придворным живописцем. </a:t>
            </a:r>
          </a:p>
          <a:p>
            <a:r>
              <a:rPr lang="ru-RU" dirty="0"/>
              <a:t>Вскоре Леонардо умер. </a:t>
            </a:r>
          </a:p>
          <a:p>
            <a:endParaRPr lang="ru-RU" dirty="0"/>
          </a:p>
          <a:p>
            <a:r>
              <a:rPr lang="ru-RU" dirty="0"/>
              <a:t>На автопортрете (1510-1515гг.) седобородый патриарх с глубоким скорбным взглядом выглядел гораздо старше своего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2904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Леонардо Да Винчи\Кло-Люсе, место смерти Леонар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608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1653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Кло-Люсе, место смерти Леонардо</a:t>
            </a:r>
          </a:p>
        </p:txBody>
      </p:sp>
    </p:spTree>
    <p:extLst>
      <p:ext uri="{BB962C8B-B14F-4D97-AF65-F5344CB8AC3E}">
        <p14:creationId xmlns:p14="http://schemas.microsoft.com/office/powerpoint/2010/main" val="6469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920621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000" dirty="0"/>
              <a:t>О масштабе и уникальности дарования Леонардо позволяют судить его рисунки, занимающие в истории искусства одно из почетных мест.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С рисунками Леонардо Да Винчи, зарисовками, набросками, схемами неразрывно  связаны не только рукописи, посвященные точным наукам, но и работы по теории искусства.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Много места отдано проблемам светотени, объемной моделировке, линейной и воздушной перспективе.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Леонардо Да Винчи принадлежат многочисленные открытия, проекты и экспериментальные исследования в математике, механике и других естественных науках.</a:t>
            </a:r>
          </a:p>
        </p:txBody>
      </p:sp>
    </p:spTree>
    <p:extLst>
      <p:ext uri="{BB962C8B-B14F-4D97-AF65-F5344CB8AC3E}">
        <p14:creationId xmlns:p14="http://schemas.microsoft.com/office/powerpoint/2010/main" val="41792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6270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Работы Леонардо Да Винчи по анатомии человека</a:t>
            </a:r>
          </a:p>
        </p:txBody>
      </p:sp>
      <p:pic>
        <p:nvPicPr>
          <p:cNvPr id="5122" name="Picture 2" descr="L:\Леонардо Да Винчи\1024px-Da_Vinci_Vitruve_Luc_Viatou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121025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81748"/>
            <a:ext cx="312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Витрувианский человек</a:t>
            </a:r>
          </a:p>
        </p:txBody>
      </p:sp>
      <p:pic>
        <p:nvPicPr>
          <p:cNvPr id="5123" name="Picture 3" descr="L:\Леонардо Да Винчи\Рисунки человеческого эмбрион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9437"/>
            <a:ext cx="34203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Леонардо Да Винчи\Эмбрион человек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121025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2210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Описание и зарисовки эмбриона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371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Изобретения Леонардо</a:t>
            </a:r>
          </a:p>
        </p:txBody>
      </p:sp>
      <p:pic>
        <p:nvPicPr>
          <p:cNvPr id="6146" name="Picture 2" descr="L:\Леонардо Да Винчи\1024px-Leonardo_da_Vinci_parachute_04659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9609"/>
            <a:ext cx="3960440" cy="33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3651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Парашют</a:t>
            </a:r>
          </a:p>
        </p:txBody>
      </p:sp>
      <p:pic>
        <p:nvPicPr>
          <p:cNvPr id="6147" name="Picture 3" descr="L:\Леонардо Да Винчи\Автомобил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3615"/>
            <a:ext cx="4208984" cy="509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6136869"/>
            <a:ext cx="420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Автомобиль</a:t>
            </a:r>
          </a:p>
        </p:txBody>
      </p:sp>
    </p:spTree>
    <p:extLst>
      <p:ext uri="{BB962C8B-B14F-4D97-AF65-F5344CB8AC3E}">
        <p14:creationId xmlns:p14="http://schemas.microsoft.com/office/powerpoint/2010/main" val="3348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Леонардо Да Винчи\Военная маш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93976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45224"/>
            <a:ext cx="352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Военная машина</a:t>
            </a:r>
          </a:p>
        </p:txBody>
      </p:sp>
      <p:pic>
        <p:nvPicPr>
          <p:cNvPr id="7171" name="Picture 3" descr="L:\Леонардо Да Винчи\Летательный аппа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5" y="3245393"/>
            <a:ext cx="46101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6245" y="2636912"/>
            <a:ext cx="438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Чертеж летательного аппарата</a:t>
            </a:r>
          </a:p>
        </p:txBody>
      </p:sp>
    </p:spTree>
    <p:extLst>
      <p:ext uri="{BB962C8B-B14F-4D97-AF65-F5344CB8AC3E}">
        <p14:creationId xmlns:p14="http://schemas.microsoft.com/office/powerpoint/2010/main" val="40176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Леонардо Да Винчи\Проже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77" y="41490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Прожектор</a:t>
            </a:r>
          </a:p>
        </p:txBody>
      </p:sp>
      <p:pic>
        <p:nvPicPr>
          <p:cNvPr id="9219" name="Picture 3" descr="L:\Леонардо Да Винчи\Военный_бараб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23292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0248" y="33788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Военный барабан</a:t>
            </a:r>
          </a:p>
        </p:txBody>
      </p:sp>
    </p:spTree>
    <p:extLst>
      <p:ext uri="{BB962C8B-B14F-4D97-AF65-F5344CB8AC3E}">
        <p14:creationId xmlns:p14="http://schemas.microsoft.com/office/powerpoint/2010/main" val="17674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Леонардо Да Винчи\Чертеж летательной маш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204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4371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Чертеж летательной машины</a:t>
            </a:r>
          </a:p>
        </p:txBody>
      </p:sp>
      <p:pic>
        <p:nvPicPr>
          <p:cNvPr id="10243" name="Picture 3" descr="L:\Леонардо Да Винчи\Арбал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94" y="1781665"/>
            <a:ext cx="37444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5267" y="51571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Арбалет</a:t>
            </a:r>
          </a:p>
        </p:txBody>
      </p:sp>
    </p:spTree>
    <p:extLst>
      <p:ext uri="{BB962C8B-B14F-4D97-AF65-F5344CB8AC3E}">
        <p14:creationId xmlns:p14="http://schemas.microsoft.com/office/powerpoint/2010/main" val="9980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Леонардо Да Винчи </a:t>
            </a:r>
            <a:br>
              <a:rPr lang="ru-RU" dirty="0"/>
            </a:br>
            <a:r>
              <a:rPr lang="ru-RU" dirty="0"/>
              <a:t>(1452-1519)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истории человечества нелегко найти другую столь же гениальную личность, как основатель искусства Высокого Возрождения Леонардо Да Винчи. </a:t>
            </a:r>
          </a:p>
          <a:p>
            <a:endParaRPr lang="ru-RU" sz="2000" dirty="0"/>
          </a:p>
          <a:p>
            <a:r>
              <a:rPr lang="ru-RU" sz="2000" dirty="0"/>
              <a:t>Всеобъемлющий характер деятельности этого великого художника и ученого стал ясен только тогда, когда были исследованы разрозненные рукописи из его наследия.</a:t>
            </a:r>
          </a:p>
          <a:p>
            <a:endParaRPr lang="ru-RU" sz="2000" dirty="0"/>
          </a:p>
          <a:p>
            <a:r>
              <a:rPr lang="ru-RU" sz="2000" dirty="0"/>
              <a:t> Леонардо посвящена колоссальная литература, подробнейшим образом изучена его жизнь. </a:t>
            </a:r>
          </a:p>
          <a:p>
            <a:endParaRPr lang="ru-RU" sz="2000" dirty="0"/>
          </a:p>
          <a:p>
            <a:r>
              <a:rPr lang="ru-RU" sz="2000" dirty="0"/>
              <a:t>И, тем не менее, многое в его творчестве остается загадочным и продолжает будоражить умы людей.</a:t>
            </a:r>
          </a:p>
        </p:txBody>
      </p:sp>
    </p:spTree>
    <p:extLst>
      <p:ext uri="{BB962C8B-B14F-4D97-AF65-F5344CB8AC3E}">
        <p14:creationId xmlns:p14="http://schemas.microsoft.com/office/powerpoint/2010/main" val="7866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Леонардо Да Винчи\Памятник Леонардо в Амбуаз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60640" cy="4228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370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Памятник Леонардо в Амбуазе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Искусство Леонардо Да Винчи, его научные и теоретические исследования, уникальность его личности прошли через всю историю мировой культуры и науки, оказали огромное влияние на нее.</a:t>
            </a:r>
          </a:p>
        </p:txBody>
      </p:sp>
    </p:spTree>
    <p:extLst>
      <p:ext uri="{BB962C8B-B14F-4D97-AF65-F5344CB8AC3E}">
        <p14:creationId xmlns:p14="http://schemas.microsoft.com/office/powerpoint/2010/main" val="25963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385124"/>
          </a:xfrm>
        </p:spPr>
        <p:txBody>
          <a:bodyPr/>
          <a:lstStyle/>
          <a:p>
            <a:pPr algn="ctr"/>
            <a:r>
              <a:rPr lang="ru-RU" sz="2400" dirty="0"/>
              <a:t>Леонардо Да Винчи родился в селении Анкиано близ Винчи, недалеко от Флоренции. </a:t>
            </a:r>
            <a:br>
              <a:rPr lang="ru-RU" sz="2400" dirty="0"/>
            </a:br>
            <a:r>
              <a:rPr lang="ru-RU" sz="2400" dirty="0"/>
              <a:t>Он был внебрачным сыном зажиточного нотариуса и простой крестьянки.</a:t>
            </a:r>
          </a:p>
        </p:txBody>
      </p:sp>
      <p:pic>
        <p:nvPicPr>
          <p:cNvPr id="2050" name="Picture 2" descr="F:\Леонардо Да Винчи\Vinci_casa_Leonard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048672" cy="3888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9925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Дом, в котором родился Леонардо</a:t>
            </a:r>
          </a:p>
        </p:txBody>
      </p:sp>
    </p:spTree>
    <p:extLst>
      <p:ext uri="{BB962C8B-B14F-4D97-AF65-F5344CB8AC3E}">
        <p14:creationId xmlns:p14="http://schemas.microsoft.com/office/powerpoint/2010/main" val="13863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Заметив необычайные способности мальчика в живописи, отец отдал его в мастерскую Андреа Верроккьо. В картине учителя «Крещение Христа» фигура одухотворенного белокурого ангела принадлежит кисти молодого Леонардо</a:t>
            </a:r>
          </a:p>
        </p:txBody>
      </p:sp>
      <p:pic>
        <p:nvPicPr>
          <p:cNvPr id="3074" name="Picture 2" descr="F:\Леонардо Да Винчи\Andrea_del_Verrocchi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71" y="1809919"/>
            <a:ext cx="4248472" cy="41764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999243"/>
            <a:ext cx="423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Андреа Верроккьо и Леонардо Да Винчи «Крещение Христа»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820" y="613774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Андреа Верроккьо</a:t>
            </a:r>
          </a:p>
        </p:txBody>
      </p:sp>
      <p:pic>
        <p:nvPicPr>
          <p:cNvPr id="1026" name="Picture 2" descr="F:\Леонардо Да Винчи\orig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9919"/>
            <a:ext cx="3312367" cy="4189324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860032" y="620688"/>
            <a:ext cx="3888432" cy="530949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Среди его ранних работ картина «Мадонна с цветком» (1472 г.) </a:t>
            </a:r>
          </a:p>
          <a:p>
            <a:r>
              <a:rPr lang="ru-RU" dirty="0">
                <a:solidFill>
                  <a:schemeClr val="tx1"/>
                </a:solidFill>
              </a:rPr>
              <a:t>В отличие от мастеров </a:t>
            </a:r>
            <a:r>
              <a:rPr lang="de-DE" dirty="0">
                <a:solidFill>
                  <a:schemeClr val="tx1"/>
                </a:solidFill>
              </a:rPr>
              <a:t>XV</a:t>
            </a:r>
            <a:r>
              <a:rPr lang="ru-RU" dirty="0">
                <a:solidFill>
                  <a:schemeClr val="tx1"/>
                </a:solidFill>
              </a:rPr>
              <a:t> в. Леонардо отказывается от повествовательности, использования деталей, которые отвлекают внимание зрителя, насыщенного изображениями фона.</a:t>
            </a:r>
          </a:p>
          <a:p>
            <a:r>
              <a:rPr lang="ru-RU" dirty="0">
                <a:solidFill>
                  <a:schemeClr val="tx1"/>
                </a:solidFill>
              </a:rPr>
              <a:t> Картина воспринимается как простая, безыскусная сцена радостного материнства юной Марии</a:t>
            </a:r>
          </a:p>
        </p:txBody>
      </p:sp>
      <p:pic>
        <p:nvPicPr>
          <p:cNvPr id="4098" name="Picture 2" descr="F:\Леонардо Да Винчи\Leonardo_da_Vinci_Benois_Madonn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88432" cy="5525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593018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«Мадонна с цветком»</a:t>
            </a:r>
          </a:p>
        </p:txBody>
      </p:sp>
    </p:spTree>
    <p:extLst>
      <p:ext uri="{BB962C8B-B14F-4D97-AF65-F5344CB8AC3E}">
        <p14:creationId xmlns:p14="http://schemas.microsoft.com/office/powerpoint/2010/main" val="36498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Около 1482 г. Леонардо поступил на службу к миланскому герцогу  Моро.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Мастер рекомендовал себя при этом в первую очередь как военного инженера, зодчего, специалиста в области гидротехнических работ и только потом как живописца и скульптора.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Однако первый миланский период творчества Леонардо (1482-1499 гг.) оказался наиболее плодотворным.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Он стал самым известным художником Италии, занимался архитектурой и скульптурой, обратился к фреске и алтарной картине</a:t>
            </a:r>
          </a:p>
        </p:txBody>
      </p:sp>
    </p:spTree>
    <p:extLst>
      <p:ext uri="{BB962C8B-B14F-4D97-AF65-F5344CB8AC3E}">
        <p14:creationId xmlns:p14="http://schemas.microsoft.com/office/powerpoint/2010/main" val="4679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все грандиозные замыслы, в том числе и архитектурные проекты, Леонардо не удавалось осуществить. </a:t>
            </a:r>
          </a:p>
          <a:p>
            <a:r>
              <a:rPr lang="ru-RU" dirty="0"/>
              <a:t>Выполнение конной статуи Франческо Сфорца, отца </a:t>
            </a:r>
            <a:r>
              <a:rPr lang="ru-RU" dirty="0" err="1"/>
              <a:t>Людовико</a:t>
            </a:r>
            <a:r>
              <a:rPr lang="ru-RU" dirty="0"/>
              <a:t> Моро, продолжалось более десяти лет, но она так и не была отлита в бронзе. </a:t>
            </a:r>
          </a:p>
          <a:p>
            <a:r>
              <a:rPr lang="ru-RU" dirty="0"/>
              <a:t>Глиняная модель монумента в натуральную величину, установленная в одном из дворов герцогского замка, была уничтожена французскими войсками, захватившими Милан.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3628" y="64584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Франческо Сфорца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64584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Людовико Моро</a:t>
            </a:r>
          </a:p>
        </p:txBody>
      </p:sp>
      <p:pic>
        <p:nvPicPr>
          <p:cNvPr id="1026" name="Picture 2" descr="L:\Леонардо Да Винчи\Francesco_Sforz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8366"/>
            <a:ext cx="2952328" cy="39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Леонардо Да Винчи\256px-Ludovico-Sforza-1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024336" cy="3893564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еонардо Да Винчи\31a1f71fb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48472" cy="3888431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1977 году Чарльз Дент начал реконструкцию скульптуры. В сентябре 1999 она была установлена на ипподроме Сан Сиро в Милане.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80100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Конная статуя (Сан Сиро, Милан)</a:t>
            </a:r>
          </a:p>
        </p:txBody>
      </p:sp>
      <p:pic>
        <p:nvPicPr>
          <p:cNvPr id="4" name="Picture 2" descr="L:\Леонардо Да Винчи\256px-Study_of_ho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8"/>
            <a:ext cx="3312368" cy="3888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Конь Леонардо, эскиз скульптуры</a:t>
            </a:r>
          </a:p>
        </p:txBody>
      </p:sp>
    </p:spTree>
    <p:extLst>
      <p:ext uri="{BB962C8B-B14F-4D97-AF65-F5344CB8AC3E}">
        <p14:creationId xmlns:p14="http://schemas.microsoft.com/office/powerpoint/2010/main" val="39893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Леонардо Да Винчи\Leonardo_da_Vinci_Virgin_of_the_Rocks_(National_Gallery_London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176464" cy="621968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334437"/>
            <a:ext cx="43924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 нашего времени дошли живописные произведения Леонардо миланского периода. </a:t>
            </a:r>
          </a:p>
          <a:p>
            <a:endParaRPr lang="ru-RU" sz="1400" dirty="0"/>
          </a:p>
          <a:p>
            <a:r>
              <a:rPr lang="ru-RU" sz="1400" dirty="0"/>
              <a:t>Первой алтарной композицией Высокого Возрождения стала «Мадонна в гроте» (1483-1494 гг.) </a:t>
            </a:r>
          </a:p>
          <a:p>
            <a:endParaRPr lang="ru-RU" sz="1400" dirty="0"/>
          </a:p>
          <a:p>
            <a:r>
              <a:rPr lang="ru-RU" sz="1400" dirty="0"/>
              <a:t>Живописец отошел от традиций XV столетия, в религиозных картинах которого преобладала торжественная скованность. </a:t>
            </a:r>
          </a:p>
          <a:p>
            <a:endParaRPr lang="ru-RU" sz="1400" dirty="0"/>
          </a:p>
          <a:p>
            <a:r>
              <a:rPr lang="ru-RU" sz="1400" dirty="0"/>
              <a:t>В алтарной картине Леонардо мало фигур: женственная Мария, Младенец Христос, благословляющий маленького Иоанна Крестителя, и коленоприкосновенный ангел, словно выглядывающий из картины. </a:t>
            </a:r>
          </a:p>
          <a:p>
            <a:endParaRPr lang="ru-RU" sz="1400" dirty="0"/>
          </a:p>
          <a:p>
            <a:r>
              <a:rPr lang="ru-RU" sz="1400" dirty="0"/>
              <a:t>Образы идеально прекрасны, естественно связаны с окружающей их средой. Это подобие грота среди темных базальтовых скал с просветом в глубине – типичный для Леонардо пейзаж в целом фантастически таинственный. </a:t>
            </a:r>
          </a:p>
          <a:p>
            <a:endParaRPr lang="ru-RU" sz="1400" dirty="0"/>
          </a:p>
          <a:p>
            <a:r>
              <a:rPr lang="ru-RU" sz="1400" dirty="0"/>
              <a:t>Фигуры и лица окутаны воздушной дымкой, придающей им особую мягкость. Итальянцы этот прием Леонардо называли сфумато.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0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161</TotalTime>
  <Words>880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Courier New</vt:lpstr>
      <vt:lpstr>Trebuchet MS</vt:lpstr>
      <vt:lpstr>Verdana</vt:lpstr>
      <vt:lpstr>Wingdings 2</vt:lpstr>
      <vt:lpstr>Summer</vt:lpstr>
      <vt:lpstr>Леонардо Да Винчи: универсальный  человек эпохи Возрождения</vt:lpstr>
      <vt:lpstr>Леонардо Да Винчи  (1452-1519)</vt:lpstr>
      <vt:lpstr>Леонардо Да Винчи родился в селении Анкиано близ Винчи, недалеко от Флоренции.  Он был внебрачным сыном зажиточного нотариуса и простой крестьянки.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Винчи: гениальная личность</dc:title>
  <dc:creator>Ученик</dc:creator>
  <cp:lastModifiedBy>MIKE</cp:lastModifiedBy>
  <cp:revision>20</cp:revision>
  <dcterms:created xsi:type="dcterms:W3CDTF">2013-12-11T06:48:59Z</dcterms:created>
  <dcterms:modified xsi:type="dcterms:W3CDTF">2020-05-16T09:13:07Z</dcterms:modified>
</cp:coreProperties>
</file>