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207106-C789-4219-BCB2-1BB00BBC4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02DE3B5-7E98-4F42-B3BC-DDC1E1ACEB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C922DF8-8112-42D8-8D4A-C1D81AD61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B845-5C3D-4B26-83EC-B643F656B435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407F299-E2C9-4D66-A865-08B895731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CFA4802-7DA4-4568-8E21-CC999B124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A7F3-5B15-42CD-8EC2-CAC2E6784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387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63FC83-E09C-4EA3-9047-EB94F1360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F2EB0C4-ABF7-442F-9870-985DBC9763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3907E7A-4823-43E8-A39D-201271114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B845-5C3D-4B26-83EC-B643F656B435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3919B10-4EA8-4E43-B37D-0E6822C7E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5F73DB5-C1C8-4BB5-8CE0-C1A1B9B1D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A7F3-5B15-42CD-8EC2-CAC2E6784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246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99640F2F-233E-4646-AB1A-78FAF09E8A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76BDE14-C5F7-4329-8993-06AEA6D1CC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E0BBB5F-144C-4C96-8E9E-FDC4778B5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B845-5C3D-4B26-83EC-B643F656B435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E99D96C-D766-41FF-BCC2-D792CC72F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58E1B9E-BFA7-4AF9-87B0-A906E7EC9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A7F3-5B15-42CD-8EC2-CAC2E6784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655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34C26A-7659-4592-AEEB-D74D62D27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4BBBB16-98B7-4AA1-BEA0-204A71F6E8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A794819-F0C2-44D6-A7C4-C700EB722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B845-5C3D-4B26-83EC-B643F656B435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E528F66-8633-4F29-BEF4-1AA4E40C6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3D00C62-7780-4CCE-BBA5-286F49712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A7F3-5B15-42CD-8EC2-CAC2E6784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531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43518E-6C42-441D-A82B-04DE614B4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2191EB5-3359-499C-B96E-A2D5128EBB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FFD931C-CF67-4F3E-9286-477EEB238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B845-5C3D-4B26-83EC-B643F656B435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24B9F66-728E-4C0F-9B40-B7B358081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417F5FD-4140-4CCE-AE55-7063C1C08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A7F3-5B15-42CD-8EC2-CAC2E6784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755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D9F5EF-8610-4B69-AEFB-A302EA650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49025DF-F0BE-4699-A8F5-88D301CBA6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017BE09-E652-424E-91BB-A7B6653FC4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BE72D18-B16F-482C-93F6-E34CF92E3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B845-5C3D-4B26-83EC-B643F656B435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4B95DAC-5769-45F0-8D20-6BE5F3FC0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E4B3D5A-4C5F-492F-AC48-A4003DC6A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A7F3-5B15-42CD-8EC2-CAC2E6784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99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2545B9-90A8-40E1-86F7-4C54A363B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5F9B58B-F1C3-47AF-92BE-47CF676517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222EC8C-1DF2-43B1-B989-80F78E752F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43FCFE5-D575-43D9-B9CE-7E57B281C8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9D708DF-FB62-426C-9F82-B23D32852F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C8EA78F-5474-4881-A90F-8DADED4DD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B845-5C3D-4B26-83EC-B643F656B435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EA5A06A-5F4E-43FE-80C6-CF2DE5E65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8109571-94DF-444C-B769-8400E6789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A7F3-5B15-42CD-8EC2-CAC2E6784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959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873D48-7967-4976-8AEF-7A86663EB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229DCD2-43FD-4737-A66A-29E5D53B2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B845-5C3D-4B26-83EC-B643F656B435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8ACD8AA-2BDF-45C1-89DD-83CC8B7D5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8FA1773-B15E-4BF7-9449-6F2D150F7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A7F3-5B15-42CD-8EC2-CAC2E6784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364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F67F4AD-5A80-4425-858D-0A7EA6CE6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B845-5C3D-4B26-83EC-B643F656B435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91390CB-6F38-49B7-B5BA-B626CF32A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D413969-847A-4965-BAFF-CAA845814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A7F3-5B15-42CD-8EC2-CAC2E6784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107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F94ED7-A57D-48F5-8F1E-C2BA80E4D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C0AAD4A-A039-4652-B13C-8B3E16A62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9C29116-0B97-42D8-B6A8-77F3B852B5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3B4777D-AC4E-455F-B490-0D41D6AA7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B845-5C3D-4B26-83EC-B643F656B435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0012DC2-1BB7-45F1-9D4F-DFC092DC2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D7BD9DE-7D81-4567-8216-6ABC3BE75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A7F3-5B15-42CD-8EC2-CAC2E6784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457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C0650D-4838-4E5C-B9EE-AE0685196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EAC2FBB-5262-41C3-BA3E-B94FADD737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33C3E8D-3E79-4A7C-BC3F-E238324A8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B37920E-B4BF-45EF-9200-8FC7C7C34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B845-5C3D-4B26-83EC-B643F656B435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6F78F12-D502-4F41-AF3D-7E19E3D99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B8697A0-4184-467B-BC62-FE94C406A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A7F3-5B15-42CD-8EC2-CAC2E6784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558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36E4AA-F220-4C70-AFA4-62EE4A28D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47DC270-5706-4489-BF47-8FEEE6A4D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07FF1B6-D062-4488-B330-4C7DABE2CE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6B845-5C3D-4B26-83EC-B643F656B435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6865F00-A368-4DB6-A6AA-1B9D534334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93A2565-FFA1-45B4-A9E4-7A62718CB2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9A7F3-5B15-42CD-8EC2-CAC2E6784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281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F6E1FA-C657-442B-BBAB-A065B4D6FB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9438" y="353646"/>
            <a:ext cx="9144000" cy="83526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400" dirty="0" err="1">
                <a:latin typeface="Book Antiqua" panose="02040602050305030304" pitchFamily="18" charset="0"/>
              </a:rPr>
              <a:t>Рото́нда</a:t>
            </a:r>
            <a:r>
              <a:rPr lang="ru-RU" sz="2400" dirty="0">
                <a:latin typeface="Book Antiqua" panose="02040602050305030304" pitchFamily="18" charset="0"/>
              </a:rPr>
              <a:t> (итал. </a:t>
            </a:r>
            <a:r>
              <a:rPr lang="ru-RU" sz="2400" dirty="0" err="1">
                <a:latin typeface="Book Antiqua" panose="02040602050305030304" pitchFamily="18" charset="0"/>
              </a:rPr>
              <a:t>rotonda</a:t>
            </a:r>
            <a:r>
              <a:rPr lang="ru-RU" sz="2400" dirty="0">
                <a:latin typeface="Book Antiqua" panose="02040602050305030304" pitchFamily="18" charset="0"/>
              </a:rPr>
              <a:t>, от лат. </a:t>
            </a:r>
            <a:r>
              <a:rPr lang="ru-RU" sz="2400" dirty="0" err="1">
                <a:latin typeface="Book Antiqua" panose="02040602050305030304" pitchFamily="18" charset="0"/>
              </a:rPr>
              <a:t>rotundus</a:t>
            </a:r>
            <a:r>
              <a:rPr lang="ru-RU" sz="2400" dirty="0">
                <a:latin typeface="Book Antiqua" panose="02040602050305030304" pitchFamily="18" charset="0"/>
              </a:rPr>
              <a:t> — круглый)</a:t>
            </a:r>
            <a:br>
              <a:rPr lang="ru-RU" sz="2400" dirty="0">
                <a:latin typeface="Book Antiqua" panose="02040602050305030304" pitchFamily="18" charset="0"/>
              </a:rPr>
            </a:br>
            <a:r>
              <a:rPr lang="ru-RU" sz="2400" dirty="0">
                <a:latin typeface="Book Antiqua" panose="02040602050305030304" pitchFamily="18" charset="0"/>
              </a:rPr>
              <a:t>цилиндрическая постройка, обычно увенчанная куполом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532E59B-D1CF-49B9-B4A3-B197E285B5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0" y="1441939"/>
            <a:ext cx="508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26660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14CA02B1-568D-4765-8A9B-B7278D91F8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84" y="795703"/>
            <a:ext cx="4677509" cy="5552342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33D598D-BFE9-4595-AF43-3ED431D934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95704"/>
            <a:ext cx="5316415" cy="555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17197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F17B08-290D-4160-B87C-40B3B526773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Book Antiqua" panose="02040602050305030304" pitchFamily="18" charset="0"/>
              </a:rPr>
              <a:t>Ротонды часто применяли в своих проектах архитекторы 1930-50х годов в рамках стиля «сталинский ампир»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67B9D05C-A59D-4ECC-A02B-A745D96A0A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062" y="2200336"/>
            <a:ext cx="5421109" cy="4065832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EBC5061-5A68-41B7-9619-47BB7CF40D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954" y="2200336"/>
            <a:ext cx="3376245" cy="406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00319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250CC1-703F-4A9F-A816-95F3AD79315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latin typeface="Book Antiqua" panose="02040602050305030304" pitchFamily="18" charset="0"/>
              </a:rPr>
              <a:t>В современных проектах тоже часто встречаются ротонды</a:t>
            </a:r>
            <a:br>
              <a:rPr lang="ru-RU" sz="2400" dirty="0">
                <a:latin typeface="Book Antiqua" panose="02040602050305030304" pitchFamily="18" charset="0"/>
              </a:rPr>
            </a:br>
            <a:r>
              <a:rPr lang="ru-RU" sz="2400" dirty="0">
                <a:latin typeface="Book Antiqua" panose="02040602050305030304" pitchFamily="18" charset="0"/>
              </a:rPr>
              <a:t/>
            </a:r>
            <a:br>
              <a:rPr lang="ru-RU" sz="2400" dirty="0">
                <a:latin typeface="Book Antiqua" panose="02040602050305030304" pitchFamily="18" charset="0"/>
              </a:rPr>
            </a:br>
            <a:r>
              <a:rPr lang="ru-RU" sz="2400" dirty="0">
                <a:latin typeface="Book Antiqua" panose="02040602050305030304" pitchFamily="18" charset="0"/>
              </a:rPr>
              <a:t>Таким образом эти «романтичные беседки» навсегда вошли в мировую архитектуру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94BD7192-56EF-487B-B020-78138B7513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177" y="1878379"/>
            <a:ext cx="7719646" cy="4786190"/>
          </a:xfrm>
        </p:spPr>
      </p:pic>
    </p:spTree>
    <p:extLst>
      <p:ext uri="{BB962C8B-B14F-4D97-AF65-F5344CB8AC3E}">
        <p14:creationId xmlns:p14="http://schemas.microsoft.com/office/powerpoint/2010/main" val="243535484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10816C-C752-4F3B-972C-D2FB2A793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3401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2400" dirty="0">
                <a:latin typeface="Book Antiqua" panose="02040602050305030304" pitchFamily="18" charset="0"/>
                <a:ea typeface="BatangChe" panose="02030609000101010101" pitchFamily="49" charset="-127"/>
              </a:rPr>
              <a:t>Форму ротонды имеют некоторые древнеримские храмы и мавзолеи, прошло время и в подобной форме стали строить некоторые христианские церкви и часовни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D95EED48-0176-47DC-B088-097EB913FE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753" y="2141537"/>
            <a:ext cx="4466491" cy="435133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214FB09-0299-45DC-9761-01714D4BFD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738" y="2141537"/>
            <a:ext cx="555673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54008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459806-D080-4EEF-9E85-32DF2994B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723681FC-A190-4577-A787-C567A3B8E0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43417" cy="6857999"/>
          </a:xfrm>
        </p:spPr>
      </p:pic>
    </p:spTree>
    <p:extLst>
      <p:ext uri="{BB962C8B-B14F-4D97-AF65-F5344CB8AC3E}">
        <p14:creationId xmlns:p14="http://schemas.microsoft.com/office/powerpoint/2010/main" val="280894631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418664-8E98-4157-B552-AA7590E55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092" y="193431"/>
            <a:ext cx="10087708" cy="110783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2400" dirty="0">
                <a:latin typeface="Book Antiqua" panose="02040602050305030304" pitchFamily="18" charset="0"/>
              </a:rPr>
              <a:t>С давних времён беседка у представителей всех народов мира ассоциировалась с тишиной, уединением и покоем.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3102FC00-CCF0-4945-97C0-6F602975A7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369" y="1529862"/>
            <a:ext cx="6945923" cy="5134707"/>
          </a:xfrm>
        </p:spPr>
      </p:pic>
    </p:spTree>
    <p:extLst>
      <p:ext uri="{BB962C8B-B14F-4D97-AF65-F5344CB8AC3E}">
        <p14:creationId xmlns:p14="http://schemas.microsoft.com/office/powerpoint/2010/main" val="342874085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E1AB74-0E24-4202-96DE-0D24A4801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00"/>
            <a:ext cx="10515600" cy="1740877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>
                <a:latin typeface="Book Antiqua" panose="02040602050305030304" pitchFamily="18" charset="0"/>
              </a:rPr>
              <a:t>Мода на беседки в парках и садах началась в Англии в 18 веке, англичане много путешествовали и им очень нравились постройки (руины) Древней Греции и Древнего Рима.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FB9A9945-BC71-40BA-96AD-8C700B12D5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70" y="2141537"/>
            <a:ext cx="4351338" cy="4351338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81DF09B-CBE6-40F5-AF40-CEDB4F615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643" y="2141537"/>
            <a:ext cx="606797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08180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81FE0F-5109-45AF-8780-B32F6996F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>
                <a:latin typeface="Book Antiqua" panose="02040602050305030304" pitchFamily="18" charset="0"/>
              </a:rPr>
              <a:t/>
            </a:r>
            <a:br>
              <a:rPr lang="ru-RU" sz="2400" dirty="0">
                <a:latin typeface="Book Antiqua" panose="02040602050305030304" pitchFamily="18" charset="0"/>
              </a:rPr>
            </a:br>
            <a:r>
              <a:rPr lang="ru-RU" sz="2400" dirty="0">
                <a:latin typeface="Book Antiqua" panose="02040602050305030304" pitchFamily="18" charset="0"/>
              </a:rPr>
              <a:t/>
            </a:r>
            <a:br>
              <a:rPr lang="ru-RU" sz="2400" dirty="0">
                <a:latin typeface="Book Antiqua" panose="02040602050305030304" pitchFamily="18" charset="0"/>
              </a:rPr>
            </a:br>
            <a:r>
              <a:rPr lang="ru-RU" sz="2400" dirty="0">
                <a:latin typeface="Book Antiqua" panose="02040602050305030304" pitchFamily="18" charset="0"/>
              </a:rPr>
              <a:t/>
            </a:r>
            <a:br>
              <a:rPr lang="ru-RU" sz="2400" dirty="0">
                <a:latin typeface="Book Antiqua" panose="02040602050305030304" pitchFamily="18" charset="0"/>
              </a:rPr>
            </a:br>
            <a:r>
              <a:rPr lang="ru-RU" sz="2400" dirty="0">
                <a:latin typeface="Book Antiqua" panose="02040602050305030304" pitchFamily="18" charset="0"/>
              </a:rPr>
              <a:t/>
            </a:r>
            <a:br>
              <a:rPr lang="ru-RU" sz="2400" dirty="0">
                <a:latin typeface="Book Antiqua" panose="02040602050305030304" pitchFamily="18" charset="0"/>
              </a:rPr>
            </a:br>
            <a:r>
              <a:rPr lang="ru-RU" sz="2400" dirty="0">
                <a:latin typeface="Book Antiqua" panose="02040602050305030304" pitchFamily="18" charset="0"/>
              </a:rPr>
              <a:t/>
            </a:r>
            <a:br>
              <a:rPr lang="ru-RU" sz="2400" dirty="0">
                <a:latin typeface="Book Antiqua" panose="02040602050305030304" pitchFamily="18" charset="0"/>
              </a:rPr>
            </a:br>
            <a:r>
              <a:rPr lang="ru-RU" sz="2400" dirty="0">
                <a:latin typeface="Book Antiqua" panose="02040602050305030304" pitchFamily="18" charset="0"/>
              </a:rPr>
              <a:t/>
            </a:r>
            <a:br>
              <a:rPr lang="ru-RU" sz="2400" dirty="0">
                <a:latin typeface="Book Antiqua" panose="02040602050305030304" pitchFamily="18" charset="0"/>
              </a:rPr>
            </a:br>
            <a:r>
              <a:rPr lang="ru-RU" sz="2400" dirty="0">
                <a:latin typeface="Book Antiqua" panose="02040602050305030304" pitchFamily="18" charset="0"/>
              </a:rPr>
              <a:t/>
            </a:r>
            <a:br>
              <a:rPr lang="ru-RU" sz="2400" dirty="0">
                <a:latin typeface="Book Antiqua" panose="02040602050305030304" pitchFamily="18" charset="0"/>
              </a:rPr>
            </a:br>
            <a:r>
              <a:rPr lang="ru-RU" sz="2400" dirty="0">
                <a:latin typeface="Book Antiqua" panose="02040602050305030304" pitchFamily="18" charset="0"/>
              </a:rPr>
              <a:t/>
            </a:r>
            <a:br>
              <a:rPr lang="ru-RU" sz="2400" dirty="0">
                <a:latin typeface="Book Antiqua" panose="02040602050305030304" pitchFamily="18" charset="0"/>
              </a:rPr>
            </a:br>
            <a:r>
              <a:rPr lang="ru-RU" sz="2400" dirty="0">
                <a:latin typeface="Book Antiqua" panose="02040602050305030304" pitchFamily="18" charset="0"/>
              </a:rPr>
              <a:t/>
            </a:r>
            <a:br>
              <a:rPr lang="ru-RU" sz="2400" dirty="0">
                <a:latin typeface="Book Antiqua" panose="02040602050305030304" pitchFamily="18" charset="0"/>
              </a:rPr>
            </a:br>
            <a:r>
              <a:rPr lang="ru-RU" sz="2400" dirty="0">
                <a:latin typeface="Book Antiqua" panose="02040602050305030304" pitchFamily="18" charset="0"/>
              </a:rPr>
              <a:t>Англичане подолгу жили в Риме, осматривали руины Греции, а вернувшись домой, воспроизводили в загородных поместьях памятники античности.</a:t>
            </a:r>
            <a:br>
              <a:rPr lang="ru-RU" sz="2400" dirty="0">
                <a:latin typeface="Book Antiqua" panose="02040602050305030304" pitchFamily="18" charset="0"/>
              </a:rPr>
            </a:br>
            <a:r>
              <a:rPr lang="ru-RU" sz="2400" dirty="0">
                <a:latin typeface="Book Antiqua" panose="02040602050305030304" pitchFamily="18" charset="0"/>
              </a:rPr>
              <a:t/>
            </a:r>
            <a:br>
              <a:rPr lang="ru-RU" sz="2400" dirty="0">
                <a:latin typeface="Book Antiqua" panose="02040602050305030304" pitchFamily="18" charset="0"/>
              </a:rPr>
            </a:br>
            <a:r>
              <a:rPr lang="ru-RU" sz="2400" dirty="0">
                <a:latin typeface="Book Antiqua" panose="02040602050305030304" pitchFamily="18" charset="0"/>
              </a:rPr>
              <a:t>Каждый землевладелец старался перещеголять соседа, сделав свой парк самым красивым в округе.</a:t>
            </a:r>
            <a:br>
              <a:rPr lang="ru-RU" sz="2400" dirty="0">
                <a:latin typeface="Book Antiqua" panose="02040602050305030304" pitchFamily="18" charset="0"/>
              </a:rPr>
            </a:br>
            <a:r>
              <a:rPr lang="ru-RU" sz="2400" dirty="0">
                <a:latin typeface="Book Antiqua" panose="02040602050305030304" pitchFamily="18" charset="0"/>
              </a:rPr>
              <a:t>В 1740 году был построен храм Аполлона в парке </a:t>
            </a:r>
            <a:r>
              <a:rPr lang="ru-RU" sz="2400" dirty="0" err="1">
                <a:latin typeface="Book Antiqua" panose="02040602050305030304" pitchFamily="18" charset="0"/>
              </a:rPr>
              <a:t>Стоурхэд</a:t>
            </a:r>
            <a:r>
              <a:rPr lang="ru-RU" sz="2400" dirty="0">
                <a:latin typeface="Book Antiqua" panose="02040602050305030304" pitchFamily="18" charset="0"/>
              </a:rPr>
              <a:t> в английском Уилтшире.</a:t>
            </a:r>
            <a:br>
              <a:rPr lang="ru-RU" sz="2400" dirty="0">
                <a:latin typeface="Book Antiqua" panose="02040602050305030304" pitchFamily="18" charset="0"/>
              </a:rPr>
            </a:br>
            <a:r>
              <a:rPr lang="ru-RU" sz="2400" dirty="0">
                <a:latin typeface="Book Antiqua" panose="02040602050305030304" pitchFamily="18" charset="0"/>
              </a:rPr>
              <a:t/>
            </a:r>
            <a:br>
              <a:rPr lang="ru-RU" sz="2400" dirty="0">
                <a:latin typeface="Book Antiqua" panose="02040602050305030304" pitchFamily="18" charset="0"/>
              </a:rPr>
            </a:br>
            <a:r>
              <a:rPr lang="ru-RU" sz="2400" dirty="0">
                <a:latin typeface="Book Antiqua" panose="02040602050305030304" pitchFamily="18" charset="0"/>
              </a:rPr>
              <a:t>Владелец большого имения сэр Хенри Хоар путешествовал по Италии и вернувшись в Англию решил воссоздать некоторые итальянские виды у себя рядом с домом.</a:t>
            </a:r>
          </a:p>
        </p:txBody>
      </p:sp>
    </p:spTree>
    <p:extLst>
      <p:ext uri="{BB962C8B-B14F-4D97-AF65-F5344CB8AC3E}">
        <p14:creationId xmlns:p14="http://schemas.microsoft.com/office/powerpoint/2010/main" val="242571658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5BFAA4-A0C0-4689-9759-57F0352E8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815" y="650631"/>
            <a:ext cx="10392508" cy="100232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>
                <a:latin typeface="Book Antiqua" panose="02040602050305030304" pitchFamily="18" charset="0"/>
              </a:rPr>
              <a:t/>
            </a:r>
            <a:br>
              <a:rPr lang="ru-RU" sz="2400" dirty="0">
                <a:latin typeface="Book Antiqua" panose="02040602050305030304" pitchFamily="18" charset="0"/>
              </a:rPr>
            </a:br>
            <a:r>
              <a:rPr lang="ru-RU" sz="2400" dirty="0">
                <a:latin typeface="Book Antiqua" panose="02040602050305030304" pitchFamily="18" charset="0"/>
              </a:rPr>
              <a:t/>
            </a:r>
            <a:br>
              <a:rPr lang="ru-RU" sz="2400" dirty="0">
                <a:latin typeface="Book Antiqua" panose="02040602050305030304" pitchFamily="18" charset="0"/>
              </a:rPr>
            </a:br>
            <a:r>
              <a:rPr lang="ru-RU" sz="2400" dirty="0">
                <a:latin typeface="Book Antiqua" panose="02040602050305030304" pitchFamily="18" charset="0"/>
              </a:rPr>
              <a:t>Существует знаменитая часовня </a:t>
            </a:r>
            <a:r>
              <a:rPr lang="ru-RU" sz="2400" dirty="0" err="1">
                <a:latin typeface="Book Antiqua" panose="02040602050305030304" pitchFamily="18" charset="0"/>
              </a:rPr>
              <a:t>Темпьетто</a:t>
            </a:r>
            <a:r>
              <a:rPr lang="ru-RU" sz="2400" dirty="0">
                <a:latin typeface="Book Antiqua" panose="02040602050305030304" pitchFamily="18" charset="0"/>
              </a:rPr>
              <a:t> в переводе с итальянского языка «</a:t>
            </a:r>
            <a:r>
              <a:rPr lang="ru-RU" sz="2400" dirty="0" err="1">
                <a:latin typeface="Book Antiqua" panose="02040602050305030304" pitchFamily="18" charset="0"/>
              </a:rPr>
              <a:t>храмик</a:t>
            </a:r>
            <a:r>
              <a:rPr lang="ru-RU" sz="2400" dirty="0">
                <a:latin typeface="Book Antiqua" panose="02040602050305030304" pitchFamily="18" charset="0"/>
              </a:rPr>
              <a:t>», то есть маленький храм в Риме </a:t>
            </a:r>
            <a:br>
              <a:rPr lang="ru-RU" sz="2400" dirty="0">
                <a:latin typeface="Book Antiqua" panose="02040602050305030304" pitchFamily="18" charset="0"/>
              </a:rPr>
            </a:br>
            <a:r>
              <a:rPr lang="ru-RU" sz="2400" dirty="0">
                <a:latin typeface="Book Antiqua" panose="02040602050305030304" pitchFamily="18" charset="0"/>
              </a:rPr>
              <a:t/>
            </a:r>
            <a:br>
              <a:rPr lang="ru-RU" sz="2400" dirty="0">
                <a:latin typeface="Book Antiqua" panose="02040602050305030304" pitchFamily="18" charset="0"/>
              </a:rPr>
            </a:br>
            <a:endParaRPr lang="ru-RU" sz="2400" dirty="0">
              <a:latin typeface="Book Antiqua" panose="0204060205030503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E4A7A23B-E6A6-4967-9493-718560B742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5" y="2237398"/>
            <a:ext cx="3727939" cy="4255477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F7632E5-56CA-412D-B4E6-411A7B5D3F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690" y="2237398"/>
            <a:ext cx="6492020" cy="425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41691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57BB17-D877-4584-B1E8-D53ADCF30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106" y="259617"/>
            <a:ext cx="10820402" cy="2079137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dirty="0">
                <a:latin typeface="Book Antiqua" panose="02040602050305030304" pitchFamily="18" charset="0"/>
              </a:rPr>
              <a:t>Ещё со времён Петра l в Петербурге работало много архитекторов-итальянцев. </a:t>
            </a:r>
            <a:br>
              <a:rPr lang="ru-RU" sz="2400" dirty="0">
                <a:latin typeface="Book Antiqua" panose="02040602050305030304" pitchFamily="18" charset="0"/>
              </a:rPr>
            </a:br>
            <a:r>
              <a:rPr lang="ru-RU" sz="2400" dirty="0">
                <a:latin typeface="Book Antiqua" panose="02040602050305030304" pitchFamily="18" charset="0"/>
              </a:rPr>
              <a:t/>
            </a:r>
            <a:br>
              <a:rPr lang="ru-RU" sz="2400" dirty="0">
                <a:latin typeface="Book Antiqua" panose="02040602050305030304" pitchFamily="18" charset="0"/>
              </a:rPr>
            </a:br>
            <a:r>
              <a:rPr lang="ru-RU" sz="2400" dirty="0">
                <a:latin typeface="Book Antiqua" panose="02040602050305030304" pitchFamily="18" charset="0"/>
              </a:rPr>
              <a:t>Так появились знаменитые соборы напоминающие некоторыми своими фрагментами форму итальянской ротонды.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47D4A80-0D6E-4BC1-8115-AAF58D234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48" y="2602523"/>
            <a:ext cx="5149938" cy="372246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AD6C8AD-38DC-49F9-8B6D-5DD6E45585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817" y="2602522"/>
            <a:ext cx="5583691" cy="372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44858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A4AA1F-16DC-4B9F-A501-AA7189F4C99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400" dirty="0">
                <a:latin typeface="Book Antiqua" panose="02040602050305030304" pitchFamily="18" charset="0"/>
              </a:rPr>
              <a:t>Один из самых известных соборов с элементом в виде ротонды: Исаакиевский собор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AF0E0A0E-F043-475C-8FAF-EFD8189C23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31" y="2042381"/>
            <a:ext cx="5398476" cy="3813296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EFF2EE0-1184-427B-B068-A00BA391CD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16" y="2042381"/>
            <a:ext cx="6049453" cy="38132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01748971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1087</TotalTime>
  <Words>130</Words>
  <Application>Microsoft Office PowerPoint</Application>
  <PresentationFormat>Широкоэкранный</PresentationFormat>
  <Paragraphs>10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BatangChe</vt:lpstr>
      <vt:lpstr>Arial</vt:lpstr>
      <vt:lpstr>Book Antiqua</vt:lpstr>
      <vt:lpstr>Calibri</vt:lpstr>
      <vt:lpstr>Calibri Light</vt:lpstr>
      <vt:lpstr>Тема Office</vt:lpstr>
      <vt:lpstr>Рото́нда (итал. rotonda, от лат. rotundus — круглый) цилиндрическая постройка, обычно увенчанная куполом</vt:lpstr>
      <vt:lpstr>Форму ротонды имеют некоторые древнеримские храмы и мавзолеи, прошло время и в подобной форме стали строить некоторые христианские церкви и часовни</vt:lpstr>
      <vt:lpstr>Презентация PowerPoint</vt:lpstr>
      <vt:lpstr>С давних времён беседка у представителей всех народов мира ассоциировалась с тишиной, уединением и покоем. </vt:lpstr>
      <vt:lpstr>Мода на беседки в парках и садах началась в Англии в 18 веке, англичане много путешествовали и им очень нравились постройки (руины) Древней Греции и Древнего Рима.</vt:lpstr>
      <vt:lpstr>         Англичане подолгу жили в Риме, осматривали руины Греции, а вернувшись домой, воспроизводили в загородных поместьях памятники античности.  Каждый землевладелец старался перещеголять соседа, сделав свой парк самым красивым в округе. В 1740 году был построен храм Аполлона в парке Стоурхэд в английском Уилтшире.  Владелец большого имения сэр Хенри Хоар путешествовал по Италии и вернувшись в Англию решил воссоздать некоторые итальянские виды у себя рядом с домом.</vt:lpstr>
      <vt:lpstr>  Существует знаменитая часовня Темпьетто в переводе с итальянского языка «храмик», то есть маленький храм в Риме   </vt:lpstr>
      <vt:lpstr>Ещё со времён Петра l в Петербурге работало много архитекторов-итальянцев.   Так появились знаменитые соборы напоминающие некоторыми своими фрагментами форму итальянской ротонды.</vt:lpstr>
      <vt:lpstr>Один из самых известных соборов с элементом в виде ротонды: Исаакиевский собор</vt:lpstr>
      <vt:lpstr>Презентация PowerPoint</vt:lpstr>
      <vt:lpstr>Ротонды часто применяли в своих проектах архитекторы 1930-50х годов в рамках стиля «сталинский ампир»</vt:lpstr>
      <vt:lpstr>В современных проектах тоже часто встречаются ротонды  Таким образом эти «романтичные беседки» навсегда вошли в мировую архитектуру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Рото́нда (итал. rotonda, от лат. rotundus — круглый) цилиндрическая постройка, обычно увенчанная куполом</dc:title>
  <dc:creator>Дети</dc:creator>
  <cp:lastModifiedBy>MIKE</cp:lastModifiedBy>
  <cp:revision>11</cp:revision>
  <dcterms:created xsi:type="dcterms:W3CDTF">2020-05-14T15:52:07Z</dcterms:created>
  <dcterms:modified xsi:type="dcterms:W3CDTF">2020-05-16T09:12:24Z</dcterms:modified>
</cp:coreProperties>
</file>