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795000" cy="7200900"/>
  <p:notesSz cx="10795000" cy="7200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32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0101" y="2232279"/>
            <a:ext cx="9181148" cy="1512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0202" y="4032504"/>
            <a:ext cx="7560945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99940" cy="720001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59981" y="360006"/>
            <a:ext cx="10079990" cy="6480175"/>
          </a:xfrm>
          <a:custGeom>
            <a:avLst/>
            <a:gdLst/>
            <a:ahLst/>
            <a:cxnLst/>
            <a:rect l="l" t="t" r="r" b="b"/>
            <a:pathLst>
              <a:path w="10079990" h="6480175">
                <a:moveTo>
                  <a:pt x="10079990" y="6479997"/>
                </a:moveTo>
                <a:lnTo>
                  <a:pt x="0" y="6479997"/>
                </a:lnTo>
                <a:lnTo>
                  <a:pt x="0" y="0"/>
                </a:lnTo>
                <a:lnTo>
                  <a:pt x="10079990" y="0"/>
                </a:lnTo>
                <a:lnTo>
                  <a:pt x="10079990" y="647999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0067" y="1656207"/>
            <a:ext cx="4698587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62695" y="1656207"/>
            <a:ext cx="4698587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9981" y="360019"/>
            <a:ext cx="10080625" cy="6480175"/>
          </a:xfrm>
          <a:custGeom>
            <a:avLst/>
            <a:gdLst/>
            <a:ahLst/>
            <a:cxnLst/>
            <a:rect l="l" t="t" r="r" b="b"/>
            <a:pathLst>
              <a:path w="10080625" h="6480175">
                <a:moveTo>
                  <a:pt x="10080002" y="6479984"/>
                </a:moveTo>
                <a:lnTo>
                  <a:pt x="0" y="6479984"/>
                </a:lnTo>
                <a:lnTo>
                  <a:pt x="0" y="0"/>
                </a:lnTo>
                <a:lnTo>
                  <a:pt x="10080002" y="0"/>
                </a:lnTo>
                <a:lnTo>
                  <a:pt x="10080002" y="6479984"/>
                </a:lnTo>
                <a:close/>
              </a:path>
            </a:pathLst>
          </a:custGeom>
          <a:ln w="25400">
            <a:solidFill>
              <a:srgbClr val="F1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2189" y="2519750"/>
            <a:ext cx="6856971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0067" y="1656207"/>
            <a:ext cx="9721215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2459" y="6696837"/>
            <a:ext cx="3456432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067" y="6696837"/>
            <a:ext cx="2484310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76972" y="6696837"/>
            <a:ext cx="2484310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2955" marR="5080" indent="-2040889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Рисунок</a:t>
            </a:r>
            <a:r>
              <a:rPr spc="-125" dirty="0"/>
              <a:t> </a:t>
            </a:r>
            <a:r>
              <a:rPr spc="30" dirty="0"/>
              <a:t>натюрморта</a:t>
            </a:r>
            <a:r>
              <a:rPr spc="-125" dirty="0"/>
              <a:t> </a:t>
            </a:r>
            <a:r>
              <a:rPr spc="-80" dirty="0"/>
              <a:t>из</a:t>
            </a:r>
            <a:r>
              <a:rPr spc="-120" dirty="0"/>
              <a:t> </a:t>
            </a:r>
            <a:r>
              <a:rPr spc="-50" dirty="0"/>
              <a:t>геометрических</a:t>
            </a:r>
            <a:r>
              <a:rPr spc="-125" dirty="0"/>
              <a:t> </a:t>
            </a:r>
            <a:r>
              <a:rPr spc="-75" dirty="0"/>
              <a:t>фигур </a:t>
            </a:r>
            <a:r>
              <a:rPr spc="-705" dirty="0"/>
              <a:t> </a:t>
            </a:r>
            <a:r>
              <a:rPr spc="-105" dirty="0"/>
              <a:t>для</a:t>
            </a:r>
            <a:r>
              <a:rPr spc="-125" dirty="0"/>
              <a:t> д</a:t>
            </a:r>
            <a:r>
              <a:rPr spc="-45" dirty="0"/>
              <a:t>е</a:t>
            </a:r>
            <a:r>
              <a:rPr spc="-130" dirty="0"/>
              <a:t>т</a:t>
            </a:r>
            <a:r>
              <a:rPr spc="-35" dirty="0"/>
              <a:t>ей</a:t>
            </a:r>
            <a:r>
              <a:rPr spc="-125" dirty="0"/>
              <a:t> </a:t>
            </a:r>
            <a:r>
              <a:rPr spc="-190" dirty="0"/>
              <a:t>14-17</a:t>
            </a:r>
            <a:r>
              <a:rPr spc="-125" dirty="0"/>
              <a:t> </a:t>
            </a:r>
            <a:r>
              <a:rPr spc="-60" dirty="0"/>
              <a:t>л</a:t>
            </a:r>
            <a:r>
              <a:rPr spc="-110" dirty="0"/>
              <a:t>е</a:t>
            </a:r>
            <a:r>
              <a:rPr spc="-80" dirty="0"/>
              <a:t>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74127" y="3457008"/>
            <a:ext cx="7852409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spc="35" dirty="0" err="1">
                <a:solidFill>
                  <a:srgbClr val="231F20"/>
                </a:solidFill>
                <a:latin typeface="Trebuchet MS"/>
                <a:cs typeface="Trebuchet MS"/>
              </a:rPr>
              <a:t>Препод</a:t>
            </a:r>
            <a:r>
              <a:rPr lang="ru-RU" sz="1500" spc="35" dirty="0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sz="1500" spc="35" dirty="0" err="1">
                <a:solidFill>
                  <a:srgbClr val="231F20"/>
                </a:solidFill>
                <a:latin typeface="Trebuchet MS"/>
                <a:cs typeface="Trebuchet MS"/>
              </a:rPr>
              <a:t>вател</a:t>
            </a:r>
            <a:r>
              <a:rPr lang="ru-RU" sz="1500" spc="35" dirty="0">
                <a:solidFill>
                  <a:srgbClr val="231F20"/>
                </a:solidFill>
                <a:latin typeface="Trebuchet MS"/>
                <a:cs typeface="Trebuchet MS"/>
              </a:rPr>
              <a:t>ь</a:t>
            </a:r>
            <a:endParaRPr sz="1500" dirty="0">
              <a:latin typeface="Trebuchet MS"/>
              <a:cs typeface="Trebuchet MS"/>
            </a:endParaRPr>
          </a:p>
          <a:p>
            <a:pPr marL="899160" marR="892175" algn="ctr">
              <a:lnSpc>
                <a:spcPct val="100000"/>
              </a:lnSpc>
            </a:pPr>
            <a:r>
              <a:rPr sz="1500" spc="45" dirty="0">
                <a:solidFill>
                  <a:srgbClr val="231F20"/>
                </a:solidFill>
                <a:latin typeface="Trebuchet MS"/>
                <a:cs typeface="Trebuchet MS"/>
              </a:rPr>
              <a:t>Санкт-Петербургского</a:t>
            </a:r>
            <a:r>
              <a:rPr sz="15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30" dirty="0">
                <a:solidFill>
                  <a:srgbClr val="231F20"/>
                </a:solidFill>
                <a:latin typeface="Trebuchet MS"/>
                <a:cs typeface="Trebuchet MS"/>
              </a:rPr>
              <a:t>государственного</a:t>
            </a:r>
            <a:r>
              <a:rPr sz="15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бюджетного</a:t>
            </a:r>
            <a:r>
              <a:rPr sz="15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учреждения </a:t>
            </a:r>
            <a:r>
              <a:rPr sz="1500" spc="-43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дополнительного</a:t>
            </a:r>
            <a:r>
              <a:rPr sz="15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231F20"/>
                </a:solidFill>
                <a:latin typeface="Trebuchet MS"/>
                <a:cs typeface="Trebuchet MS"/>
              </a:rPr>
              <a:t>образования</a:t>
            </a:r>
            <a:endParaRPr sz="1500" dirty="0">
              <a:latin typeface="Trebuchet MS"/>
              <a:cs typeface="Trebuchet MS"/>
            </a:endParaRPr>
          </a:p>
          <a:p>
            <a:pPr marL="12065" marR="5080" algn="ctr">
              <a:lnSpc>
                <a:spcPct val="100000"/>
              </a:lnSpc>
            </a:pPr>
            <a:r>
              <a:rPr sz="1500" spc="45" dirty="0">
                <a:solidFill>
                  <a:srgbClr val="231F20"/>
                </a:solidFill>
                <a:latin typeface="Trebuchet MS"/>
                <a:cs typeface="Trebuchet MS"/>
              </a:rPr>
              <a:t>«</a:t>
            </a:r>
            <a:r>
              <a:rPr sz="1500" spc="45" dirty="0" err="1">
                <a:solidFill>
                  <a:srgbClr val="231F20"/>
                </a:solidFill>
                <a:latin typeface="Trebuchet MS"/>
                <a:cs typeface="Trebuchet MS"/>
              </a:rPr>
              <a:t>Сан</a:t>
            </a:r>
            <a:r>
              <a:rPr lang="ru-RU" sz="1500" spc="4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1500" spc="45" dirty="0">
                <a:solidFill>
                  <a:srgbClr val="231F20"/>
                </a:solidFill>
                <a:latin typeface="Trebuchet MS"/>
                <a:cs typeface="Trebuchet MS"/>
              </a:rPr>
              <a:t>т-</a:t>
            </a:r>
            <a:r>
              <a:rPr sz="1500" spc="45" dirty="0" err="1">
                <a:solidFill>
                  <a:srgbClr val="231F20"/>
                </a:solidFill>
                <a:latin typeface="Trebuchet MS"/>
                <a:cs typeface="Trebuchet MS"/>
              </a:rPr>
              <a:t>Петербургская</a:t>
            </a:r>
            <a:r>
              <a:rPr sz="15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231F20"/>
                </a:solidFill>
                <a:latin typeface="Trebuchet MS"/>
                <a:cs typeface="Trebuchet MS"/>
              </a:rPr>
              <a:t>городская</a:t>
            </a:r>
            <a:r>
              <a:rPr sz="15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детская</a:t>
            </a:r>
            <a:r>
              <a:rPr sz="15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художественная</a:t>
            </a:r>
            <a:r>
              <a:rPr sz="15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231F20"/>
                </a:solidFill>
                <a:latin typeface="Trebuchet MS"/>
                <a:cs typeface="Trebuchet MS"/>
              </a:rPr>
              <a:t>школа</a:t>
            </a:r>
            <a:r>
              <a:rPr sz="15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Trebuchet MS"/>
                <a:cs typeface="Trebuchet MS"/>
              </a:rPr>
              <a:t>имени</a:t>
            </a:r>
            <a:r>
              <a:rPr sz="15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endParaRPr lang="ru-RU" sz="1500" spc="-6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065" marR="5080" algn="ctr">
              <a:lnSpc>
                <a:spcPct val="100000"/>
              </a:lnSpc>
            </a:pPr>
            <a:r>
              <a:rPr sz="1500" spc="-145" dirty="0">
                <a:solidFill>
                  <a:srgbClr val="231F20"/>
                </a:solidFill>
                <a:latin typeface="Trebuchet MS"/>
                <a:cs typeface="Trebuchet MS"/>
              </a:rPr>
              <a:t>Г.Н.</a:t>
            </a:r>
            <a:r>
              <a:rPr sz="15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231F20"/>
                </a:solidFill>
                <a:latin typeface="Trebuchet MS"/>
                <a:cs typeface="Trebuchet MS"/>
              </a:rPr>
              <a:t>Антонова» </a:t>
            </a:r>
            <a:r>
              <a:rPr sz="1500" spc="-4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 err="1">
                <a:solidFill>
                  <a:srgbClr val="231F20"/>
                </a:solidFill>
                <a:latin typeface="Trebuchet MS"/>
                <a:cs typeface="Trebuchet MS"/>
              </a:rPr>
              <a:t>Гусев</a:t>
            </a:r>
            <a:r>
              <a:rPr lang="ru-RU" sz="1500" spc="5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sz="15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85" dirty="0">
                <a:solidFill>
                  <a:srgbClr val="231F20"/>
                </a:solidFill>
                <a:latin typeface="Trebuchet MS"/>
                <a:cs typeface="Trebuchet MS"/>
              </a:rPr>
              <a:t>Л.В.</a:t>
            </a:r>
            <a:endParaRPr sz="1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279" y="502062"/>
            <a:ext cx="85013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229" dirty="0">
                <a:solidFill>
                  <a:srgbClr val="231F20"/>
                </a:solidFill>
                <a:latin typeface="Trebuchet MS"/>
                <a:cs typeface="Trebuchet MS"/>
              </a:rPr>
              <a:t>1.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Композиция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231F20"/>
                </a:solidFill>
                <a:latin typeface="Trebuchet MS"/>
                <a:cs typeface="Trebuchet MS"/>
              </a:rPr>
              <a:t>листа,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231F20"/>
                </a:solidFill>
                <a:latin typeface="Trebuchet MS"/>
                <a:cs typeface="Trebuchet MS"/>
              </a:rPr>
              <a:t>пропорции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231F20"/>
                </a:solidFill>
                <a:latin typeface="Trebuchet MS"/>
                <a:cs typeface="Trebuchet MS"/>
              </a:rPr>
              <a:t>предметов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231F20"/>
                </a:solidFill>
                <a:latin typeface="Trebuchet MS"/>
                <a:cs typeface="Trebuchet MS"/>
              </a:rPr>
              <a:t>отношению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231F20"/>
                </a:solidFill>
                <a:latin typeface="Trebuchet MS"/>
                <a:cs typeface="Trebuchet MS"/>
              </a:rPr>
              <a:t>друг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231F20"/>
                </a:solidFill>
                <a:latin typeface="Trebuchet MS"/>
                <a:cs typeface="Trebuchet MS"/>
              </a:rPr>
              <a:t>другу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231F20"/>
                </a:solidFill>
                <a:latin typeface="Trebuchet MS"/>
                <a:cs typeface="Trebuchet MS"/>
              </a:rPr>
              <a:t>внутри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231F20"/>
                </a:solidFill>
                <a:latin typeface="Trebuchet MS"/>
                <a:cs typeface="Trebuchet MS"/>
              </a:rPr>
              <a:t>каждого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231F20"/>
                </a:solidFill>
                <a:latin typeface="Trebuchet MS"/>
                <a:cs typeface="Trebuchet MS"/>
              </a:rPr>
              <a:t>предмета. </a:t>
            </a:r>
            <a:r>
              <a:rPr sz="1400" b="1" spc="-4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231F20"/>
                </a:solidFill>
                <a:latin typeface="Trebuchet MS"/>
                <a:cs typeface="Trebuchet MS"/>
              </a:rPr>
              <a:t>Общий</a:t>
            </a:r>
            <a:r>
              <a:rPr sz="1400" b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контур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231F20"/>
                </a:solidFill>
                <a:latin typeface="Trebuchet MS"/>
                <a:cs typeface="Trebuchet MS"/>
              </a:rPr>
              <a:t>силуэт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предметов.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1076" y="1289456"/>
            <a:ext cx="5257799" cy="513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279" y="502062"/>
            <a:ext cx="90176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20" dirty="0">
                <a:solidFill>
                  <a:srgbClr val="231F20"/>
                </a:solidFill>
                <a:latin typeface="Trebuchet MS"/>
                <a:cs typeface="Trebuchet MS"/>
              </a:rPr>
              <a:t>2.</a:t>
            </a:r>
            <a:r>
              <a:rPr sz="14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231F20"/>
                </a:solidFill>
                <a:latin typeface="Trebuchet MS"/>
                <a:cs typeface="Trebuchet MS"/>
              </a:rPr>
              <a:t>Построение</a:t>
            </a:r>
            <a:r>
              <a:rPr sz="14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231F20"/>
                </a:solidFill>
                <a:latin typeface="Trebuchet MS"/>
                <a:cs typeface="Trebuchet MS"/>
              </a:rPr>
              <a:t>плоскости.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231F20"/>
                </a:solidFill>
                <a:latin typeface="Trebuchet MS"/>
                <a:cs typeface="Trebuchet MS"/>
              </a:rPr>
              <a:t>Построение</a:t>
            </a:r>
            <a:r>
              <a:rPr sz="14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231F20"/>
                </a:solidFill>
                <a:latin typeface="Trebuchet MS"/>
                <a:cs typeface="Trebuchet MS"/>
              </a:rPr>
              <a:t>шестигранной</a:t>
            </a:r>
            <a:r>
              <a:rPr sz="14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60" dirty="0">
                <a:solidFill>
                  <a:srgbClr val="231F20"/>
                </a:solidFill>
                <a:latin typeface="Trebuchet MS"/>
                <a:cs typeface="Trebuchet MS"/>
              </a:rPr>
              <a:t>призмы.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Перспективные</a:t>
            </a:r>
            <a:r>
              <a:rPr sz="14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231F20"/>
                </a:solidFill>
                <a:latin typeface="Trebuchet MS"/>
                <a:cs typeface="Trebuchet MS"/>
              </a:rPr>
              <a:t>сокращения</a:t>
            </a:r>
            <a:r>
              <a:rPr sz="14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231F20"/>
                </a:solidFill>
                <a:latin typeface="Trebuchet MS"/>
                <a:cs typeface="Trebuchet MS"/>
              </a:rPr>
              <a:t>параллельных </a:t>
            </a:r>
            <a:r>
              <a:rPr sz="1400" b="1" spc="-4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прямых.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1289468"/>
            <a:ext cx="5575287" cy="51307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279" y="502062"/>
            <a:ext cx="17157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95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r>
              <a:rPr sz="1400" b="1" spc="-160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sz="1400" b="1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1400" b="1" spc="-5" dirty="0">
                <a:solidFill>
                  <a:srgbClr val="231F20"/>
                </a:solidFill>
                <a:latin typeface="Trebuchet MS"/>
                <a:cs typeface="Trebuchet MS"/>
              </a:rPr>
              <a:t>троение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60" dirty="0">
                <a:solidFill>
                  <a:srgbClr val="231F20"/>
                </a:solidFill>
                <a:latin typeface="Trebuchet MS"/>
                <a:cs typeface="Trebuchet MS"/>
              </a:rPr>
              <a:t>ку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ба.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1289468"/>
            <a:ext cx="5575287" cy="51307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273" y="502062"/>
            <a:ext cx="19227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85" dirty="0">
                <a:solidFill>
                  <a:srgbClr val="231F20"/>
                </a:solidFill>
                <a:latin typeface="Trebuchet MS"/>
                <a:cs typeface="Trebuchet MS"/>
              </a:rPr>
              <a:t>4.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sz="1400" b="1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1400" b="1" spc="-5" dirty="0">
                <a:solidFill>
                  <a:srgbClr val="231F20"/>
                </a:solidFill>
                <a:latin typeface="Trebuchet MS"/>
                <a:cs typeface="Trebuchet MS"/>
              </a:rPr>
              <a:t>троение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0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1400" b="1" spc="-10" dirty="0">
                <a:solidFill>
                  <a:srgbClr val="231F20"/>
                </a:solidFill>
                <a:latin typeface="Trebuchet MS"/>
                <a:cs typeface="Trebuchet MS"/>
              </a:rPr>
              <a:t>он</a:t>
            </a:r>
            <a:r>
              <a:rPr sz="1400" b="1" spc="-4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400" b="1" spc="1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1400" b="1" spc="-15" dirty="0">
                <a:solidFill>
                  <a:srgbClr val="231F20"/>
                </a:solidFill>
                <a:latin typeface="Trebuchet MS"/>
                <a:cs typeface="Trebuchet MS"/>
              </a:rPr>
              <a:t>а.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1289456"/>
            <a:ext cx="6870700" cy="5130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273" y="502062"/>
            <a:ext cx="88366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25" dirty="0">
                <a:solidFill>
                  <a:srgbClr val="231F20"/>
                </a:solidFill>
                <a:latin typeface="Trebuchet MS"/>
                <a:cs typeface="Trebuchet MS"/>
              </a:rPr>
              <a:t>5.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231F20"/>
                </a:solidFill>
                <a:latin typeface="Trebuchet MS"/>
                <a:cs typeface="Trebuchet MS"/>
              </a:rPr>
              <a:t>Четкий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Trebuchet MS"/>
                <a:cs typeface="Trebuchet MS"/>
              </a:rPr>
              <a:t>раздел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Trebuchet MS"/>
                <a:cs typeface="Trebuchet MS"/>
              </a:rPr>
              <a:t>свето-тени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предметах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231F20"/>
                </a:solidFill>
                <a:latin typeface="Trebuchet MS"/>
                <a:cs typeface="Trebuchet MS"/>
              </a:rPr>
              <a:t>падающие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231F20"/>
                </a:solidFill>
                <a:latin typeface="Trebuchet MS"/>
                <a:cs typeface="Trebuchet MS"/>
              </a:rPr>
              <a:t>тени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от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предметов.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231F20"/>
                </a:solidFill>
                <a:latin typeface="Trebuchet MS"/>
                <a:cs typeface="Trebuchet MS"/>
              </a:rPr>
              <a:t>Тональная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Trebuchet MS"/>
                <a:cs typeface="Trebuchet MS"/>
              </a:rPr>
              <a:t>штриховка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231F20"/>
                </a:solidFill>
                <a:latin typeface="Trebuchet MS"/>
                <a:cs typeface="Trebuchet MS"/>
              </a:rPr>
              <a:t>фона.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576" y="1289468"/>
            <a:ext cx="5892799" cy="5130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273" y="502062"/>
            <a:ext cx="90322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25" dirty="0">
                <a:solidFill>
                  <a:srgbClr val="231F20"/>
                </a:solidFill>
                <a:latin typeface="Trebuchet MS"/>
                <a:cs typeface="Trebuchet MS"/>
              </a:rPr>
              <a:t>6.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Объемное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231F20"/>
                </a:solidFill>
                <a:latin typeface="Trebuchet MS"/>
                <a:cs typeface="Trebuchet MS"/>
              </a:rPr>
              <a:t>рисование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231F20"/>
                </a:solidFill>
                <a:latin typeface="Trebuchet MS"/>
                <a:cs typeface="Trebuchet MS"/>
              </a:rPr>
              <a:t>предметов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Trebuchet MS"/>
                <a:cs typeface="Trebuchet MS"/>
              </a:rPr>
              <a:t>складок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Trebuchet MS"/>
                <a:cs typeface="Trebuchet MS"/>
              </a:rPr>
              <a:t>драпировки.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231F20"/>
                </a:solidFill>
                <a:latin typeface="Trebuchet MS"/>
                <a:cs typeface="Trebuchet MS"/>
              </a:rPr>
              <a:t>Тональная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231F20"/>
                </a:solidFill>
                <a:latin typeface="Trebuchet MS"/>
                <a:cs typeface="Trebuchet MS"/>
              </a:rPr>
              <a:t>разница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между </a:t>
            </a:r>
            <a:r>
              <a:rPr sz="1400" b="1" spc="-5" dirty="0">
                <a:solidFill>
                  <a:srgbClr val="231F20"/>
                </a:solidFill>
                <a:latin typeface="Trebuchet MS"/>
                <a:cs typeface="Trebuchet MS"/>
              </a:rPr>
              <a:t>планами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231F20"/>
                </a:solidFill>
                <a:latin typeface="Trebuchet MS"/>
                <a:cs typeface="Trebuchet MS"/>
              </a:rPr>
              <a:t>которых </a:t>
            </a:r>
            <a:r>
              <a:rPr sz="1400" b="1" spc="-4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231F20"/>
                </a:solidFill>
                <a:latin typeface="Trebuchet MS"/>
                <a:cs typeface="Trebuchet MS"/>
              </a:rPr>
              <a:t>состоят</a:t>
            </a:r>
            <a:r>
              <a:rPr sz="1400" b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231F20"/>
                </a:solidFill>
                <a:latin typeface="Trebuchet MS"/>
                <a:cs typeface="Trebuchet MS"/>
              </a:rPr>
              <a:t>геометрические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фигуры.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0151" y="1289456"/>
            <a:ext cx="5219687" cy="5130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273" y="502062"/>
            <a:ext cx="87668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4" dirty="0">
                <a:solidFill>
                  <a:srgbClr val="231F20"/>
                </a:solidFill>
                <a:latin typeface="Trebuchet MS"/>
                <a:cs typeface="Trebuchet MS"/>
              </a:rPr>
              <a:t>7.</a:t>
            </a:r>
            <a:r>
              <a:rPr sz="14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Контрастность.</a:t>
            </a:r>
            <a:r>
              <a:rPr sz="14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231F20"/>
                </a:solidFill>
                <a:latin typeface="Trebuchet MS"/>
                <a:cs typeface="Trebuchet MS"/>
              </a:rPr>
              <a:t>Пространственное</a:t>
            </a:r>
            <a:r>
              <a:rPr sz="14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Trebuchet MS"/>
                <a:cs typeface="Trebuchet MS"/>
              </a:rPr>
              <a:t>тональное</a:t>
            </a:r>
            <a:r>
              <a:rPr sz="14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231F20"/>
                </a:solidFill>
                <a:latin typeface="Trebuchet MS"/>
                <a:cs typeface="Trebuchet MS"/>
              </a:rPr>
              <a:t>решение</a:t>
            </a:r>
            <a:r>
              <a:rPr sz="14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231F20"/>
                </a:solidFill>
                <a:latin typeface="Trebuchet MS"/>
                <a:cs typeface="Trebuchet MS"/>
              </a:rPr>
              <a:t>натюрморта</a:t>
            </a:r>
            <a:r>
              <a:rPr sz="14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от</a:t>
            </a:r>
            <a:r>
              <a:rPr sz="14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231F20"/>
                </a:solidFill>
                <a:latin typeface="Trebuchet MS"/>
                <a:cs typeface="Trebuchet MS"/>
              </a:rPr>
              <a:t>переднего</a:t>
            </a:r>
            <a:r>
              <a:rPr sz="14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231F20"/>
                </a:solidFill>
                <a:latin typeface="Trebuchet MS"/>
                <a:cs typeface="Trebuchet MS"/>
              </a:rPr>
              <a:t>плана</a:t>
            </a:r>
            <a:r>
              <a:rPr sz="14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14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дальнему.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5082" y="1289468"/>
            <a:ext cx="5469839" cy="5130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273" y="502051"/>
            <a:ext cx="72326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0" dirty="0">
                <a:solidFill>
                  <a:srgbClr val="231F20"/>
                </a:solidFill>
                <a:latin typeface="Trebuchet MS"/>
                <a:cs typeface="Trebuchet MS"/>
              </a:rPr>
              <a:t>8.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Trebuchet MS"/>
                <a:cs typeface="Trebuchet MS"/>
              </a:rPr>
              <a:t>Материальность,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231F20"/>
                </a:solidFill>
                <a:latin typeface="Trebuchet MS"/>
                <a:cs typeface="Trebuchet MS"/>
              </a:rPr>
              <a:t>фактура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231F20"/>
                </a:solidFill>
                <a:latin typeface="Trebuchet MS"/>
                <a:cs typeface="Trebuchet MS"/>
              </a:rPr>
              <a:t>гипсовых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фигур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Trebuchet MS"/>
                <a:cs typeface="Trebuchet MS"/>
              </a:rPr>
              <a:t>драпировки.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Целостность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231F20"/>
                </a:solidFill>
                <a:latin typeface="Trebuchet MS"/>
                <a:cs typeface="Trebuchet MS"/>
              </a:rPr>
              <a:t>освещения.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5082" y="1289456"/>
            <a:ext cx="5469839" cy="5130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150</Words>
  <Application>Microsoft Office PowerPoint</Application>
  <PresentationFormat>Произвольный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Trebuchet MS</vt:lpstr>
      <vt:lpstr>Office Theme</vt:lpstr>
      <vt:lpstr>Рисунок натюрморта из геометрических фигур  для детей 14-17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02_презентация гемотерический натюрморт</dc:title>
  <dc:creator>Regina</dc:creator>
  <cp:lastModifiedBy>iRU</cp:lastModifiedBy>
  <cp:revision>3</cp:revision>
  <dcterms:created xsi:type="dcterms:W3CDTF">2024-02-19T11:21:54Z</dcterms:created>
  <dcterms:modified xsi:type="dcterms:W3CDTF">2024-02-19T11:35:10Z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2022-12-07T00:00:00Z</vt:filetime>
  </property>
  <property fmtid="{D5CDD505-2E9C-101B-9397-08002B2CF9AE}" pid="3" name="Creator">
    <vt:lpwstr>Adobe Illustrator CC 2017 (Windows)</vt:lpwstr>
  </property>
  <property fmtid="{D5CDD505-2E9C-101B-9397-08002B2CF9AE}" pid="4" name="LastSaved">
    <vt:filetime>2024-02-19T00:00:00Z</vt:filetime>
  </property>
</Properties>
</file>