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0382341D-5BEE-4769-9D33-DF020CE92B8B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1C2C294-D348-4283-B13E-A8383B1CF53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2341D-5BEE-4769-9D33-DF020CE92B8B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2C294-D348-4283-B13E-A8383B1CF5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0382341D-5BEE-4769-9D33-DF020CE92B8B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61C2C294-D348-4283-B13E-A8383B1CF53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2341D-5BEE-4769-9D33-DF020CE92B8B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1C2C294-D348-4283-B13E-A8383B1CF53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2341D-5BEE-4769-9D33-DF020CE92B8B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61C2C294-D348-4283-B13E-A8383B1CF53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382341D-5BEE-4769-9D33-DF020CE92B8B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1C2C294-D348-4283-B13E-A8383B1CF536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382341D-5BEE-4769-9D33-DF020CE92B8B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1C2C294-D348-4283-B13E-A8383B1CF53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2341D-5BEE-4769-9D33-DF020CE92B8B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1C2C294-D348-4283-B13E-A8383B1CF5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2341D-5BEE-4769-9D33-DF020CE92B8B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1C2C294-D348-4283-B13E-A8383B1CF5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2341D-5BEE-4769-9D33-DF020CE92B8B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1C2C294-D348-4283-B13E-A8383B1CF53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0382341D-5BEE-4769-9D33-DF020CE92B8B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61C2C294-D348-4283-B13E-A8383B1CF53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382341D-5BEE-4769-9D33-DF020CE92B8B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1C2C294-D348-4283-B13E-A8383B1CF53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16632"/>
            <a:ext cx="6768752" cy="1152128"/>
          </a:xfrm>
        </p:spPr>
        <p:txBody>
          <a:bodyPr>
            <a:normAutofit/>
          </a:bodyPr>
          <a:lstStyle/>
          <a:p>
            <a:r>
              <a:rPr lang="ru-RU" sz="3000" dirty="0"/>
              <a:t>Тема урока: «Наброски с фигуры человека.»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Открытый урок по учебному предмету «Рисунок»</a:t>
            </a:r>
          </a:p>
        </p:txBody>
      </p:sp>
      <p:pic>
        <p:nvPicPr>
          <p:cNvPr id="5" name="Рисунок 4" descr="W2pgz7HKs9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40768"/>
            <a:ext cx="9144000" cy="426839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Итог урока. Детские рисунки.</a:t>
            </a:r>
          </a:p>
        </p:txBody>
      </p:sp>
      <p:pic>
        <p:nvPicPr>
          <p:cNvPr id="4" name="Содержимое 3" descr="L8NDqCgN4k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916832"/>
            <a:ext cx="4057079" cy="4495800"/>
          </a:xfrm>
        </p:spPr>
      </p:pic>
      <p:pic>
        <p:nvPicPr>
          <p:cNvPr id="5" name="Рисунок 4" descr="4uXsdjyUvB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916832"/>
            <a:ext cx="3832752" cy="450912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Итог урока. Детские рисунки.</a:t>
            </a:r>
          </a:p>
        </p:txBody>
      </p:sp>
      <p:pic>
        <p:nvPicPr>
          <p:cNvPr id="7" name="Содержимое 6" descr="Ankfmyu6_xo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860032" y="2060848"/>
            <a:ext cx="3929519" cy="4495800"/>
          </a:xfrm>
        </p:spPr>
      </p:pic>
      <p:pic>
        <p:nvPicPr>
          <p:cNvPr id="8" name="Рисунок 7" descr="OyJCy2vpW9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2060848"/>
            <a:ext cx="3672408" cy="448697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Конец.</a:t>
            </a:r>
          </a:p>
        </p:txBody>
      </p:sp>
      <p:pic>
        <p:nvPicPr>
          <p:cNvPr id="4" name="Содержимое 3" descr="NKi2b26Pf0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31825" y="1977390"/>
            <a:ext cx="8115300" cy="374142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188640"/>
            <a:ext cx="8531352" cy="968152"/>
          </a:xfrm>
        </p:spPr>
        <p:txBody>
          <a:bodyPr>
            <a:normAutofit fontScale="90000"/>
          </a:bodyPr>
          <a:lstStyle/>
          <a:p>
            <a:r>
              <a:rPr lang="ru-RU" sz="1200" dirty="0"/>
              <a:t>Урок проводиться для учащихся </a:t>
            </a:r>
            <a:r>
              <a:rPr lang="ru-RU" sz="2000" dirty="0"/>
              <a:t>2 класса </a:t>
            </a:r>
            <a:r>
              <a:rPr lang="ru-RU" sz="1200" dirty="0"/>
              <a:t>по дополнительной </a:t>
            </a:r>
            <a:r>
              <a:rPr lang="ru-RU" sz="1200" dirty="0" err="1"/>
              <a:t>предпрофессиональной</a:t>
            </a:r>
            <a:r>
              <a:rPr lang="ru-RU" sz="1200" dirty="0"/>
              <a:t> общеобразовательной программе  в области изобразительного искусства «ЖИВОПИСЬ». </a:t>
            </a:r>
            <a:r>
              <a:rPr lang="ru-RU" sz="1800" dirty="0"/>
              <a:t>Нормативный срок обучения - 5 лет</a:t>
            </a:r>
            <a:r>
              <a:rPr lang="ru-RU" sz="1300" dirty="0"/>
              <a:t>. </a:t>
            </a:r>
            <a:r>
              <a:rPr lang="ru-RU" sz="1800" dirty="0"/>
              <a:t>Возраст учащихся 13 лет</a:t>
            </a:r>
            <a:r>
              <a:rPr lang="ru-RU" sz="1300" dirty="0"/>
              <a:t>.</a:t>
            </a:r>
            <a:br>
              <a:rPr lang="ru-RU" sz="1200" dirty="0"/>
            </a:br>
            <a:r>
              <a:rPr lang="ru-RU" sz="3100" dirty="0">
                <a:solidFill>
                  <a:schemeClr val="tx1"/>
                </a:solidFill>
              </a:rPr>
              <a:t>Цели и задачи урока</a:t>
            </a:r>
            <a:r>
              <a:rPr lang="ru-RU" sz="2700" dirty="0">
                <a:solidFill>
                  <a:schemeClr val="tx1"/>
                </a:solidFill>
              </a:rPr>
              <a:t>: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628800"/>
            <a:ext cx="5976664" cy="5229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b="1" dirty="0"/>
              <a:t>Цель</a:t>
            </a:r>
            <a:r>
              <a:rPr lang="ru-RU" sz="2000" dirty="0"/>
              <a:t>: Выполнить наброски человека с натуры.</a:t>
            </a:r>
          </a:p>
          <a:p>
            <a:pPr>
              <a:buNone/>
            </a:pPr>
            <a:r>
              <a:rPr lang="ru-RU" sz="2000" dirty="0"/>
              <a:t> Для выполнения поставленной цели</a:t>
            </a:r>
          </a:p>
          <a:p>
            <a:pPr>
              <a:buNone/>
            </a:pPr>
            <a:r>
              <a:rPr lang="ru-RU" sz="2000" dirty="0"/>
              <a:t>Необходимо решить следующие </a:t>
            </a:r>
            <a:r>
              <a:rPr lang="ru-RU" sz="2000" b="1" dirty="0"/>
              <a:t>задачи</a:t>
            </a:r>
            <a:r>
              <a:rPr lang="ru-RU" sz="2000" dirty="0"/>
              <a:t>:</a:t>
            </a:r>
          </a:p>
          <a:p>
            <a:pPr marL="457200" indent="-457200">
              <a:buNone/>
            </a:pPr>
            <a:r>
              <a:rPr lang="ru-RU" sz="1600" dirty="0"/>
              <a:t>1</a:t>
            </a:r>
            <a:r>
              <a:rPr lang="ru-RU" sz="1800" dirty="0"/>
              <a:t>. </a:t>
            </a:r>
            <a:r>
              <a:rPr lang="ru-RU" sz="1800" b="1" dirty="0"/>
              <a:t>Обучающие</a:t>
            </a:r>
            <a:r>
              <a:rPr lang="ru-RU" sz="1800" dirty="0"/>
              <a:t>:</a:t>
            </a:r>
            <a:endParaRPr lang="ru-RU" sz="1600" dirty="0"/>
          </a:p>
          <a:p>
            <a:pPr>
              <a:buNone/>
            </a:pPr>
            <a:r>
              <a:rPr lang="ru-RU" sz="1600" dirty="0"/>
              <a:t>- Познакомить обучающихся с особенностями краткосрочных зарисовок фигуры человека;</a:t>
            </a:r>
          </a:p>
          <a:p>
            <a:pPr>
              <a:buNone/>
            </a:pPr>
            <a:r>
              <a:rPr lang="ru-RU" sz="1600" dirty="0"/>
              <a:t>- Познакомить с пропорциями человеческой фигуры;</a:t>
            </a:r>
          </a:p>
          <a:p>
            <a:pPr>
              <a:buNone/>
            </a:pPr>
            <a:r>
              <a:rPr lang="ru-RU" sz="1600" dirty="0"/>
              <a:t>- Научить анализировать передаваемый образ; сформировать умение обобщать, стилизовать, распределять свет и тень в наброске.</a:t>
            </a:r>
          </a:p>
          <a:p>
            <a:pPr marL="342900" indent="-342900">
              <a:buNone/>
            </a:pPr>
            <a:r>
              <a:rPr lang="ru-RU" sz="1600" dirty="0"/>
              <a:t>2.</a:t>
            </a:r>
            <a:r>
              <a:rPr lang="ru-RU" sz="1800" b="1" dirty="0"/>
              <a:t>Развивающие</a:t>
            </a:r>
            <a:r>
              <a:rPr lang="ru-RU" sz="1800" dirty="0"/>
              <a:t>:</a:t>
            </a:r>
            <a:endParaRPr lang="ru-RU" sz="1600" dirty="0"/>
          </a:p>
          <a:p>
            <a:pPr marL="342900" indent="-342900">
              <a:buNone/>
            </a:pPr>
            <a:r>
              <a:rPr lang="ru-RU" sz="1600" dirty="0"/>
              <a:t>-Развивать навыки исполнения набросков; развивать способность к образному мышлению и воображению; развивать глазомер.</a:t>
            </a:r>
          </a:p>
          <a:p>
            <a:pPr marL="342900" indent="-342900">
              <a:buNone/>
            </a:pPr>
            <a:r>
              <a:rPr lang="ru-RU" sz="1600" dirty="0"/>
              <a:t>3</a:t>
            </a:r>
            <a:r>
              <a:rPr lang="ru-RU" sz="1600" b="1" dirty="0"/>
              <a:t>. </a:t>
            </a:r>
            <a:r>
              <a:rPr lang="ru-RU" sz="1800" b="1" dirty="0"/>
              <a:t>Воспитывающие</a:t>
            </a:r>
            <a:r>
              <a:rPr lang="ru-RU" sz="1800" dirty="0"/>
              <a:t>:</a:t>
            </a:r>
            <a:endParaRPr lang="ru-RU" sz="1600" dirty="0"/>
          </a:p>
          <a:p>
            <a:pPr marL="342900" indent="-342900">
              <a:buNone/>
            </a:pPr>
            <a:r>
              <a:rPr lang="ru-RU" sz="1600" dirty="0"/>
              <a:t>- Формировать ценностные представления обучающихся о человеке; воспитывать художественный вкус; способность ценить произведения искусств.</a:t>
            </a:r>
          </a:p>
          <a:p>
            <a:pPr marL="342900" indent="-342900">
              <a:buFontTx/>
              <a:buChar char="-"/>
            </a:pPr>
            <a:endParaRPr lang="ru-RU" sz="1600" dirty="0"/>
          </a:p>
        </p:txBody>
      </p:sp>
      <p:pic>
        <p:nvPicPr>
          <p:cNvPr id="4" name="Рисунок 3" descr="Ankfmyu6_x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1844824"/>
            <a:ext cx="2769274" cy="316835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chemeClr val="tx1"/>
                </a:solidFill>
              </a:rPr>
              <a:t>Структура урока: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7504" y="1600200"/>
            <a:ext cx="7992888" cy="3845024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Организационный момент.( 2 мин.)</a:t>
            </a:r>
          </a:p>
          <a:p>
            <a:r>
              <a:rPr lang="ru-RU" dirty="0"/>
              <a:t>Знакомство с темой и целью урока. (2 мин.)</a:t>
            </a:r>
          </a:p>
          <a:p>
            <a:r>
              <a:rPr lang="ru-RU" dirty="0"/>
              <a:t>Историческая справка. (6 мин.)</a:t>
            </a:r>
          </a:p>
          <a:p>
            <a:r>
              <a:rPr lang="ru-RU" dirty="0"/>
              <a:t>Знакомство с пропорциями фигуры человека. Преподаватель даёт наглядный мастер-класс обучающимся. (5мин.)</a:t>
            </a:r>
          </a:p>
          <a:p>
            <a:r>
              <a:rPr lang="ru-RU" dirty="0"/>
              <a:t>Выполнение наброска с натуры обучающимися.    (20 мин.)</a:t>
            </a:r>
          </a:p>
          <a:p>
            <a:r>
              <a:rPr lang="ru-RU" dirty="0"/>
              <a:t>Завершение работы. Анализ, подведение итогов и обсуждение проделанной работы. </a:t>
            </a:r>
          </a:p>
          <a:p>
            <a:r>
              <a:rPr lang="ru-RU" dirty="0"/>
              <a:t>Выставление оценок. (5 мин.)</a:t>
            </a:r>
          </a:p>
          <a:p>
            <a:endParaRPr lang="ru-RU" dirty="0"/>
          </a:p>
          <a:p>
            <a:endParaRPr lang="ru-RU" dirty="0"/>
          </a:p>
          <a:p>
            <a:pPr>
              <a:buNone/>
            </a:pPr>
            <a:r>
              <a:rPr lang="ru-RU" dirty="0"/>
              <a:t>    </a:t>
            </a:r>
          </a:p>
        </p:txBody>
      </p:sp>
      <p:pic>
        <p:nvPicPr>
          <p:cNvPr id="4" name="Рисунок 3" descr="ar45En5RM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4149080"/>
            <a:ext cx="5073187" cy="236814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chemeClr val="tx1"/>
                </a:solidFill>
              </a:rPr>
              <a:t>Художественные  образцы:</a:t>
            </a:r>
          </a:p>
        </p:txBody>
      </p:sp>
      <p:pic>
        <p:nvPicPr>
          <p:cNvPr id="4" name="Содержимое 3" descr="Скриншот 14-02-2024 11552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75856" y="2924944"/>
            <a:ext cx="5659517" cy="3456384"/>
          </a:xfrm>
        </p:spPr>
      </p:pic>
      <p:pic>
        <p:nvPicPr>
          <p:cNvPr id="6" name="Рисунок 5" descr="Скриншот 14-02-2024 1156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284984"/>
            <a:ext cx="2838335" cy="27363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9552" y="1700808"/>
            <a:ext cx="83529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Виктор Иванович Иванов- </a:t>
            </a:r>
            <a:r>
              <a:rPr lang="ru-RU" sz="1600" dirty="0"/>
              <a:t>советский, российский художник-живописец, педагог. Академик АХ СССР; член-корреспондент  Народный художник СССР. Лауреат государственной премии СССР ,Государственной премии РСФСР им. Репина и Государственной премии Российской Федерации.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Картина и набросок</a:t>
            </a:r>
          </a:p>
        </p:txBody>
      </p:sp>
      <p:pic>
        <p:nvPicPr>
          <p:cNvPr id="4" name="Содержимое 3" descr="Скриншот 14-02-2024 11564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60575" y="1600200"/>
            <a:ext cx="8057799" cy="44958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Рисунки к картине «Семья» 1945г.</a:t>
            </a:r>
          </a:p>
        </p:txBody>
      </p:sp>
      <p:pic>
        <p:nvPicPr>
          <p:cNvPr id="5" name="Содержимое 4" descr="Скриншот 14-02-2024 14204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844824"/>
            <a:ext cx="2809875" cy="4371975"/>
          </a:xfrm>
        </p:spPr>
      </p:pic>
      <p:pic>
        <p:nvPicPr>
          <p:cNvPr id="6" name="Рисунок 5" descr="Ny-4lC_vkn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1844824"/>
            <a:ext cx="3183522" cy="45091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Рисунки к картине «Семья» 1945г.</a:t>
            </a:r>
          </a:p>
        </p:txBody>
      </p:sp>
      <p:pic>
        <p:nvPicPr>
          <p:cNvPr id="4" name="Содержимое 3" descr="Скриншот 14-02-2024 14212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287732" y="1600200"/>
            <a:ext cx="6803485" cy="44958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Рисунки с натуры к картинам.</a:t>
            </a:r>
          </a:p>
        </p:txBody>
      </p:sp>
      <p:pic>
        <p:nvPicPr>
          <p:cNvPr id="4" name="Содержимое 3" descr="spG33p6o2kY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772816"/>
            <a:ext cx="2501829" cy="4495800"/>
          </a:xfrm>
        </p:spPr>
      </p:pic>
      <p:pic>
        <p:nvPicPr>
          <p:cNvPr id="5" name="Рисунок 4" descr="fxj8Cx-8xg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1772816"/>
            <a:ext cx="2337416" cy="4503853"/>
          </a:xfrm>
          <a:prstGeom prst="rect">
            <a:avLst/>
          </a:prstGeom>
        </p:spPr>
      </p:pic>
      <p:pic>
        <p:nvPicPr>
          <p:cNvPr id="6" name="Рисунок 5" descr="qE2wfY7lmJ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1772816"/>
            <a:ext cx="2117036" cy="453650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153400" cy="990600"/>
          </a:xfrm>
        </p:spPr>
        <p:txBody>
          <a:bodyPr>
            <a:normAutofit/>
          </a:bodyPr>
          <a:lstStyle/>
          <a:p>
            <a:r>
              <a:rPr lang="ru-RU" sz="2800" dirty="0"/>
              <a:t>Итог урока. Детские рисунки.</a:t>
            </a:r>
          </a:p>
        </p:txBody>
      </p:sp>
      <p:pic>
        <p:nvPicPr>
          <p:cNvPr id="4" name="Содержимое 3" descr="N6vFlCx6URM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772816"/>
            <a:ext cx="4061470" cy="4639816"/>
          </a:xfrm>
        </p:spPr>
      </p:pic>
      <p:pic>
        <p:nvPicPr>
          <p:cNvPr id="5" name="Рисунок 4" descr="jQUPkpvJj9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772816"/>
            <a:ext cx="3816424" cy="463377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147</TotalTime>
  <Words>309</Words>
  <Application>Microsoft Office PowerPoint</Application>
  <PresentationFormat>Экран (4:3)</PresentationFormat>
  <Paragraphs>35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Calibri</vt:lpstr>
      <vt:lpstr>Tw Cen MT</vt:lpstr>
      <vt:lpstr>Wingdings</vt:lpstr>
      <vt:lpstr>Wingdings 2</vt:lpstr>
      <vt:lpstr>Обычная</vt:lpstr>
      <vt:lpstr>Тема урока: «Наброски с фигуры человека.»</vt:lpstr>
      <vt:lpstr>Урок проводиться для учащихся 2 класса по дополнительной предпрофессиональной общеобразовательной программе  в области изобразительного искусства «ЖИВОПИСЬ». Нормативный срок обучения - 5 лет. Возраст учащихся 13 лет. Цели и задачи урока:</vt:lpstr>
      <vt:lpstr>Структура урока:</vt:lpstr>
      <vt:lpstr>Художественные  образцы:</vt:lpstr>
      <vt:lpstr>Картина и набросок</vt:lpstr>
      <vt:lpstr>Рисунки к картине «Семья» 1945г.</vt:lpstr>
      <vt:lpstr>Рисунки к картине «Семья» 1945г.</vt:lpstr>
      <vt:lpstr>Рисунки с натуры к картинам.</vt:lpstr>
      <vt:lpstr>Итог урока. Детские рисунки.</vt:lpstr>
      <vt:lpstr>Итог урока. Детские рисунки.</vt:lpstr>
      <vt:lpstr>Итог урока. Детские рисунки.</vt:lpstr>
      <vt:lpstr>Конец.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 «Наброски с фигуры человека.»</dc:title>
  <dc:creator>алевтина</dc:creator>
  <cp:lastModifiedBy>iRU</cp:lastModifiedBy>
  <cp:revision>17</cp:revision>
  <dcterms:created xsi:type="dcterms:W3CDTF">2024-02-14T09:22:15Z</dcterms:created>
  <dcterms:modified xsi:type="dcterms:W3CDTF">2024-02-14T15:00:45Z</dcterms:modified>
</cp:coreProperties>
</file>