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795000" cy="7200900"/>
  <p:notesSz cx="10795000" cy="7200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232279"/>
            <a:ext cx="918114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4032504"/>
            <a:ext cx="75609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799940" cy="720001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59981" y="360006"/>
            <a:ext cx="10079990" cy="6480175"/>
          </a:xfrm>
          <a:custGeom>
            <a:avLst/>
            <a:gdLst/>
            <a:ahLst/>
            <a:cxnLst/>
            <a:rect l="l" t="t" r="r" b="b"/>
            <a:pathLst>
              <a:path w="10079990" h="6480175">
                <a:moveTo>
                  <a:pt x="10079990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0079990" y="0"/>
                </a:lnTo>
                <a:lnTo>
                  <a:pt x="10079990" y="647999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81" y="360006"/>
            <a:ext cx="10080625" cy="6480175"/>
          </a:xfrm>
          <a:custGeom>
            <a:avLst/>
            <a:gdLst/>
            <a:ahLst/>
            <a:cxnLst/>
            <a:rect l="l" t="t" r="r" b="b"/>
            <a:pathLst>
              <a:path w="10080625" h="6480175">
                <a:moveTo>
                  <a:pt x="10080002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0080002" y="0"/>
                </a:lnTo>
                <a:lnTo>
                  <a:pt x="10080002" y="6479997"/>
                </a:lnTo>
                <a:close/>
              </a:path>
            </a:pathLst>
          </a:custGeom>
          <a:ln w="25400">
            <a:solidFill>
              <a:srgbClr val="F1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1723" y="1993965"/>
            <a:ext cx="591790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4143" y="3068387"/>
            <a:ext cx="7853062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1723" y="1993965"/>
            <a:ext cx="5916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1150" marR="5080" indent="-1569085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М</a:t>
            </a:r>
            <a:r>
              <a:rPr spc="-15" dirty="0"/>
              <a:t>е</a:t>
            </a:r>
            <a:r>
              <a:rPr spc="-130" dirty="0"/>
              <a:t>т</a:t>
            </a:r>
            <a:r>
              <a:rPr spc="15" dirty="0"/>
              <a:t>о</a:t>
            </a:r>
            <a:r>
              <a:rPr spc="-75" dirty="0"/>
              <a:t>д</a:t>
            </a:r>
            <a:r>
              <a:rPr spc="-125" dirty="0"/>
              <a:t> </a:t>
            </a:r>
            <a:r>
              <a:rPr spc="-175" dirty="0"/>
              <a:t>к</a:t>
            </a:r>
            <a:r>
              <a:rPr dirty="0"/>
              <a:t>опирования</a:t>
            </a:r>
            <a:r>
              <a:rPr spc="-125" dirty="0"/>
              <a:t> </a:t>
            </a:r>
            <a:r>
              <a:rPr spc="-90" dirty="0"/>
              <a:t>в</a:t>
            </a:r>
            <a:r>
              <a:rPr spc="-125" dirty="0"/>
              <a:t> </a:t>
            </a:r>
            <a:r>
              <a:rPr spc="-40" dirty="0"/>
              <a:t>уч</a:t>
            </a:r>
            <a:r>
              <a:rPr spc="-50" dirty="0"/>
              <a:t>е</a:t>
            </a:r>
            <a:r>
              <a:rPr spc="-60" dirty="0"/>
              <a:t>бном</a:t>
            </a:r>
            <a:r>
              <a:rPr spc="-125" dirty="0"/>
              <a:t> </a:t>
            </a:r>
            <a:r>
              <a:rPr spc="30" dirty="0"/>
              <a:t>про</a:t>
            </a:r>
            <a:r>
              <a:rPr spc="-15" dirty="0"/>
              <a:t>ц</a:t>
            </a:r>
            <a:r>
              <a:rPr spc="-5" dirty="0"/>
              <a:t>е</a:t>
            </a:r>
            <a:r>
              <a:rPr spc="30" dirty="0"/>
              <a:t>сс</a:t>
            </a:r>
            <a:r>
              <a:rPr spc="5" dirty="0"/>
              <a:t>е  </a:t>
            </a:r>
            <a:r>
              <a:rPr spc="-105" dirty="0"/>
              <a:t>для</a:t>
            </a:r>
            <a:r>
              <a:rPr spc="-125" dirty="0"/>
              <a:t> д</a:t>
            </a:r>
            <a:r>
              <a:rPr spc="-45" dirty="0"/>
              <a:t>е</a:t>
            </a:r>
            <a:r>
              <a:rPr spc="-130" dirty="0"/>
              <a:t>т</a:t>
            </a:r>
            <a:r>
              <a:rPr spc="-35" dirty="0"/>
              <a:t>ей</a:t>
            </a:r>
            <a:r>
              <a:rPr spc="-125" dirty="0"/>
              <a:t> </a:t>
            </a:r>
            <a:r>
              <a:rPr spc="-180" dirty="0"/>
              <a:t>13-16</a:t>
            </a:r>
            <a:r>
              <a:rPr spc="-125" dirty="0"/>
              <a:t> </a:t>
            </a:r>
            <a:r>
              <a:rPr spc="-60" dirty="0"/>
              <a:t>л</a:t>
            </a:r>
            <a:r>
              <a:rPr spc="-110" dirty="0"/>
              <a:t>е</a:t>
            </a:r>
            <a:r>
              <a:rPr spc="-80" dirty="0"/>
              <a:t>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4143" y="3068387"/>
            <a:ext cx="7852409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965" marR="982980" algn="ctr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Копирование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пейзажа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рисунков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231F20"/>
                </a:solidFill>
                <a:latin typeface="Trebuchet MS"/>
                <a:cs typeface="Trebuchet MS"/>
              </a:rPr>
              <a:t>акварелей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231F20"/>
                </a:solidFill>
                <a:latin typeface="Trebuchet MS"/>
                <a:cs typeface="Trebuchet MS"/>
              </a:rPr>
              <a:t>старых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мастеров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231F20"/>
                </a:solidFill>
                <a:latin typeface="Trebuchet MS"/>
                <a:cs typeface="Trebuchet MS"/>
              </a:rPr>
              <a:t>с </a:t>
            </a:r>
            <a:r>
              <a:rPr sz="1500" spc="20" dirty="0">
                <a:solidFill>
                  <a:srgbClr val="231F20"/>
                </a:solidFill>
                <a:latin typeface="Trebuchet MS"/>
                <a:cs typeface="Trebuchet MS"/>
              </a:rPr>
              <a:t>целью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применения </a:t>
            </a:r>
            <a:r>
              <a:rPr sz="1500" spc="-20" dirty="0">
                <a:solidFill>
                  <a:srgbClr val="231F20"/>
                </a:solidFill>
                <a:latin typeface="Trebuchet MS"/>
                <a:cs typeface="Trebuchet MS"/>
              </a:rPr>
              <a:t>в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своей </a:t>
            </a:r>
            <a:r>
              <a:rPr sz="1500" spc="65" dirty="0">
                <a:solidFill>
                  <a:srgbClr val="231F20"/>
                </a:solidFill>
                <a:latin typeface="Trebuchet MS"/>
                <a:cs typeface="Trebuchet MS"/>
              </a:rPr>
              <a:t>работе </a:t>
            </a:r>
            <a:r>
              <a:rPr sz="1500" spc="90" dirty="0">
                <a:solidFill>
                  <a:srgbClr val="231F20"/>
                </a:solidFill>
                <a:latin typeface="Trebuchet MS"/>
                <a:cs typeface="Trebuchet MS"/>
              </a:rPr>
              <a:t>на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пленере </a:t>
            </a:r>
            <a:r>
              <a:rPr sz="1500" spc="-10" dirty="0">
                <a:solidFill>
                  <a:srgbClr val="231F20"/>
                </a:solidFill>
                <a:latin typeface="Trebuchet MS"/>
                <a:cs typeface="Trebuchet MS"/>
              </a:rPr>
              <a:t>техники </a:t>
            </a:r>
            <a:r>
              <a:rPr sz="15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данного</a:t>
            </a:r>
            <a:r>
              <a:rPr sz="15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231F20"/>
                </a:solidFill>
                <a:latin typeface="Trebuchet MS"/>
                <a:cs typeface="Trebuchet MS"/>
              </a:rPr>
              <a:t>мастера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5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500" spc="35" dirty="0" err="1">
                <a:solidFill>
                  <a:srgbClr val="231F20"/>
                </a:solidFill>
                <a:latin typeface="Trebuchet MS"/>
                <a:cs typeface="Trebuchet MS"/>
              </a:rPr>
              <a:t>Препод</a:t>
            </a:r>
            <a:r>
              <a:rPr lang="ru-RU" sz="1500" spc="35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500" spc="35" dirty="0" err="1">
                <a:solidFill>
                  <a:srgbClr val="231F20"/>
                </a:solidFill>
                <a:latin typeface="Trebuchet MS"/>
                <a:cs typeface="Trebuchet MS"/>
              </a:rPr>
              <a:t>вателя</a:t>
            </a:r>
            <a:endParaRPr sz="1500" dirty="0">
              <a:latin typeface="Trebuchet MS"/>
              <a:cs typeface="Trebuchet MS"/>
            </a:endParaRPr>
          </a:p>
          <a:p>
            <a:pPr marL="899160" marR="892175" algn="ctr">
              <a:lnSpc>
                <a:spcPct val="100000"/>
              </a:lnSpc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Санкт-Петербургского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231F20"/>
                </a:solidFill>
                <a:latin typeface="Trebuchet MS"/>
                <a:cs typeface="Trebuchet MS"/>
              </a:rPr>
              <a:t>государственного</a:t>
            </a:r>
            <a:r>
              <a:rPr sz="1500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бюджетного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учреждения </a:t>
            </a:r>
            <a:r>
              <a:rPr sz="1500" spc="-434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дополнительного</a:t>
            </a:r>
            <a:r>
              <a:rPr sz="1500" spc="-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231F20"/>
                </a:solidFill>
                <a:latin typeface="Trebuchet MS"/>
                <a:cs typeface="Trebuchet MS"/>
              </a:rPr>
              <a:t>образования</a:t>
            </a:r>
            <a:endParaRPr sz="15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«</a:t>
            </a:r>
            <a:r>
              <a:rPr sz="1500" spc="45" dirty="0" err="1">
                <a:solidFill>
                  <a:srgbClr val="231F20"/>
                </a:solidFill>
                <a:latin typeface="Trebuchet MS"/>
                <a:cs typeface="Trebuchet MS"/>
              </a:rPr>
              <a:t>Сан</a:t>
            </a:r>
            <a:r>
              <a:rPr lang="ru-RU" sz="1500" spc="4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т-</a:t>
            </a:r>
            <a:r>
              <a:rPr sz="1500" spc="45" dirty="0" err="1">
                <a:solidFill>
                  <a:srgbClr val="231F20"/>
                </a:solidFill>
                <a:latin typeface="Trebuchet MS"/>
                <a:cs typeface="Trebuchet MS"/>
              </a:rPr>
              <a:t>Петербургская</a:t>
            </a:r>
            <a:r>
              <a:rPr sz="15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231F20"/>
                </a:solidFill>
                <a:latin typeface="Trebuchet MS"/>
                <a:cs typeface="Trebuchet MS"/>
              </a:rPr>
              <a:t>городская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231F20"/>
                </a:solidFill>
                <a:latin typeface="Trebuchet MS"/>
                <a:cs typeface="Trebuchet MS"/>
              </a:rPr>
              <a:t>детская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Trebuchet MS"/>
                <a:cs typeface="Trebuchet MS"/>
              </a:rPr>
              <a:t>художественная</a:t>
            </a:r>
            <a:r>
              <a:rPr sz="1500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231F20"/>
                </a:solidFill>
                <a:latin typeface="Trebuchet MS"/>
                <a:cs typeface="Trebuchet MS"/>
              </a:rPr>
              <a:t>школа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Trebuchet MS"/>
                <a:cs typeface="Trebuchet MS"/>
              </a:rPr>
              <a:t>имени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endParaRPr lang="ru-RU" sz="1500" spc="-6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500" spc="-145" dirty="0">
                <a:solidFill>
                  <a:srgbClr val="231F20"/>
                </a:solidFill>
                <a:latin typeface="Trebuchet MS"/>
                <a:cs typeface="Trebuchet MS"/>
              </a:rPr>
              <a:t>Г.Н.</a:t>
            </a:r>
            <a:r>
              <a:rPr sz="1500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231F20"/>
                </a:solidFill>
                <a:latin typeface="Trebuchet MS"/>
                <a:cs typeface="Trebuchet MS"/>
              </a:rPr>
              <a:t>Антонова» </a:t>
            </a:r>
            <a:r>
              <a:rPr sz="1500" spc="-4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Trebuchet MS"/>
                <a:cs typeface="Trebuchet MS"/>
              </a:rPr>
              <a:t>Гусевой</a:t>
            </a:r>
            <a:r>
              <a:rPr sz="1500" spc="-85" dirty="0">
                <a:solidFill>
                  <a:srgbClr val="231F20"/>
                </a:solidFill>
                <a:latin typeface="Trebuchet MS"/>
                <a:cs typeface="Trebuchet MS"/>
              </a:rPr>
              <a:t> Л.В.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4691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29" dirty="0">
                <a:solidFill>
                  <a:srgbClr val="231F20"/>
                </a:solidFill>
                <a:latin typeface="Trebuchet MS"/>
                <a:cs typeface="Trebuchet MS"/>
              </a:rPr>
              <a:t>1.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Перев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д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0" dirty="0">
                <a:solidFill>
                  <a:srgbClr val="231F20"/>
                </a:solidFill>
                <a:latin typeface="Trebuchet MS"/>
                <a:cs typeface="Trebuchet MS"/>
              </a:rPr>
              <a:t>репр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д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укции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9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400" b="1" spc="70" dirty="0">
                <a:solidFill>
                  <a:srgbClr val="231F20"/>
                </a:solidFill>
                <a:latin typeface="Trebuchet MS"/>
                <a:cs typeface="Trebuchet MS"/>
              </a:rPr>
              <a:t>р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тины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х</a:t>
            </a:r>
            <a:r>
              <a:rPr sz="1400" b="1" spc="-90" dirty="0">
                <a:solidFill>
                  <a:srgbClr val="231F20"/>
                </a:solidFill>
                <a:latin typeface="Trebuchet MS"/>
                <a:cs typeface="Trebuchet MS"/>
              </a:rPr>
              <a:t>у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д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жни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130" dirty="0">
                <a:solidFill>
                  <a:srgbClr val="231F20"/>
                </a:solidFill>
                <a:latin typeface="Trebuchet MS"/>
                <a:cs typeface="Trebuchet MS"/>
              </a:rPr>
              <a:t>а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аль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160" dirty="0">
                <a:solidFill>
                  <a:srgbClr val="231F20"/>
                </a:solidFill>
                <a:latin typeface="Trebuchet MS"/>
                <a:cs typeface="Trebuchet MS"/>
              </a:rPr>
              <a:t>у.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978" y="1305006"/>
            <a:ext cx="6120000" cy="459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3023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solidFill>
                  <a:srgbClr val="231F20"/>
                </a:solidFill>
                <a:latin typeface="Trebuchet MS"/>
                <a:cs typeface="Trebuchet MS"/>
              </a:rPr>
              <a:t>2.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Д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е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ление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изобра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ж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ения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кл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тки.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978" y="1305006"/>
            <a:ext cx="6120000" cy="459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9" y="502062"/>
            <a:ext cx="57873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solidFill>
                  <a:srgbClr val="231F20"/>
                </a:solidFill>
                <a:latin typeface="Trebuchet MS"/>
                <a:cs typeface="Trebuchet MS"/>
              </a:rPr>
              <a:t>3.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необходимости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увеличение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формата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при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помощи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диагонали.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978" y="1305006"/>
            <a:ext cx="6120000" cy="459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979424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00000"/>
              </a:lnSpc>
              <a:spcBef>
                <a:spcPts val="100"/>
              </a:spcBef>
            </a:pPr>
            <a:r>
              <a:rPr sz="1400" b="1" spc="-85" dirty="0">
                <a:solidFill>
                  <a:srgbClr val="231F20"/>
                </a:solidFill>
                <a:latin typeface="Trebuchet MS"/>
                <a:cs typeface="Trebuchet MS"/>
              </a:rPr>
              <a:t>4.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размер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репродукции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устраивает,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то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кальку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переведенным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изображением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Trebuchet MS"/>
                <a:cs typeface="Trebuchet MS"/>
              </a:rPr>
              <a:t>натираем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другой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стороны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черным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соусом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очень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80" dirty="0">
                <a:solidFill>
                  <a:srgbClr val="231F20"/>
                </a:solidFill>
                <a:latin typeface="Trebuchet MS"/>
                <a:cs typeface="Trebuchet MS"/>
              </a:rPr>
              <a:t>мягким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простым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карандашем.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Соединяем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кальку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листом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бумаги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так,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чтобы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натертая </a:t>
            </a:r>
            <a:r>
              <a:rPr sz="14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231F20"/>
                </a:solidFill>
                <a:latin typeface="Trebuchet MS"/>
                <a:cs typeface="Trebuchet MS"/>
              </a:rPr>
              <a:t>сторона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кальки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20" dirty="0">
                <a:solidFill>
                  <a:srgbClr val="231F20"/>
                </a:solidFill>
                <a:latin typeface="Trebuchet MS"/>
                <a:cs typeface="Trebuchet MS"/>
              </a:rPr>
              <a:t>соприкасалась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листом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бумаги,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закрепляем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сверху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двумя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зажимами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переводим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нажимом.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Если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размер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формата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увеличен,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то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делим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кальку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изображения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формат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бумаги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клетки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231F20"/>
                </a:solidFill>
                <a:latin typeface="Trebuchet MS"/>
                <a:cs typeface="Trebuchet MS"/>
              </a:rPr>
              <a:t>сначала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горизонтали </a:t>
            </a:r>
            <a:r>
              <a:rPr sz="14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вертикали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пополам,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затем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еще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равные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частии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по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меткам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переносим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изображение.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1018" y="2340006"/>
            <a:ext cx="3239994" cy="4319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8939" y="2595391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89503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231F20"/>
                </a:solidFill>
                <a:latin typeface="Trebuchet MS"/>
                <a:cs typeface="Trebuchet MS"/>
              </a:rPr>
              <a:t>5.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Уточняем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линейный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рисунок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стираем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клетки. 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Выполняем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изображение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цвете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тоне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231F20"/>
                </a:solidFill>
                <a:latin typeface="Trebuchet MS"/>
                <a:cs typeface="Trebuchet MS"/>
              </a:rPr>
              <a:t>материала, </a:t>
            </a:r>
            <a:r>
              <a:rPr sz="14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используемым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художником.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100965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Копию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выполняем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постепенно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от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главного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второстепенному,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Trebuchet MS"/>
                <a:cs typeface="Trebuchet MS"/>
              </a:rPr>
              <a:t>сравнивая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передний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Trebuchet MS"/>
                <a:cs typeface="Trebuchet MS"/>
              </a:rPr>
              <a:t>и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231F20"/>
                </a:solidFill>
                <a:latin typeface="Trebuchet MS"/>
                <a:cs typeface="Trebuchet MS"/>
              </a:rPr>
              <a:t>дальний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планы</a:t>
            </a:r>
            <a:r>
              <a:rPr sz="14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231F20"/>
                </a:solidFill>
                <a:latin typeface="Trebuchet MS"/>
                <a:cs typeface="Trebuchet MS"/>
              </a:rPr>
              <a:t>по </a:t>
            </a:r>
            <a:r>
              <a:rPr sz="1400" b="1" spc="-40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контрастности,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231F20"/>
                </a:solidFill>
                <a:latin typeface="Trebuchet MS"/>
                <a:cs typeface="Trebuchet MS"/>
              </a:rPr>
              <a:t>передавая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воздушное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пространство.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8938" y="2340005"/>
            <a:ext cx="3240000" cy="432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1014" y="2880004"/>
            <a:ext cx="4319999" cy="3239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6838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25" dirty="0">
                <a:solidFill>
                  <a:srgbClr val="231F20"/>
                </a:solidFill>
                <a:latin typeface="Trebuchet MS"/>
                <a:cs typeface="Trebuchet MS"/>
              </a:rPr>
              <a:t>6.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Выполняем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в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Trebuchet MS"/>
                <a:cs typeface="Trebuchet MS"/>
              </a:rPr>
              <a:t>этой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же 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технике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живописную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Trebuchet MS"/>
                <a:cs typeface="Trebuchet MS"/>
              </a:rPr>
              <a:t>или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графичную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работу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50" dirty="0">
                <a:solidFill>
                  <a:srgbClr val="231F20"/>
                </a:solidFill>
                <a:latin typeface="Trebuchet MS"/>
                <a:cs typeface="Trebuchet MS"/>
              </a:rPr>
              <a:t>на</a:t>
            </a:r>
            <a:r>
              <a:rPr sz="1400" b="1" spc="-7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231F20"/>
                </a:solidFill>
                <a:latin typeface="Trebuchet MS"/>
                <a:cs typeface="Trebuchet MS"/>
              </a:rPr>
              <a:t>пленере.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384" y="2297429"/>
            <a:ext cx="4503420" cy="2879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964" y="2297429"/>
            <a:ext cx="3970654" cy="28799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273" y="502062"/>
            <a:ext cx="3876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45" dirty="0">
                <a:solidFill>
                  <a:srgbClr val="231F20"/>
                </a:solidFill>
                <a:latin typeface="Trebuchet MS"/>
                <a:cs typeface="Trebuchet MS"/>
              </a:rPr>
              <a:t>7</a:t>
            </a:r>
            <a:r>
              <a:rPr sz="1400" b="1" spc="-160" dirty="0">
                <a:solidFill>
                  <a:srgbClr val="231F20"/>
                </a:solidFill>
                <a:latin typeface="Trebuchet MS"/>
                <a:cs typeface="Trebuchet MS"/>
              </a:rPr>
              <a:t>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Примеры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опий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231F20"/>
                </a:solidFill>
                <a:latin typeface="Trebuchet MS"/>
                <a:cs typeface="Trebuchet MS"/>
              </a:rPr>
              <a:t>ри</a:t>
            </a:r>
            <a:r>
              <a:rPr sz="1400" b="1" spc="-15" dirty="0">
                <a:solidFill>
                  <a:srgbClr val="231F20"/>
                </a:solidFill>
                <a:latin typeface="Trebuchet MS"/>
                <a:cs typeface="Trebuchet MS"/>
              </a:rPr>
              <a:t>с</a:t>
            </a:r>
            <a:r>
              <a:rPr sz="1400" b="1" spc="-40" dirty="0">
                <a:solidFill>
                  <a:srgbClr val="231F20"/>
                </a:solidFill>
                <a:latin typeface="Trebuchet MS"/>
                <a:cs typeface="Trebuchet MS"/>
              </a:rPr>
              <a:t>ун</a:t>
            </a:r>
            <a:r>
              <a:rPr sz="1400" b="1" spc="-9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10" dirty="0">
                <a:solidFill>
                  <a:srgbClr val="231F20"/>
                </a:solidFill>
                <a:latin typeface="Trebuchet MS"/>
                <a:cs typeface="Trebuchet MS"/>
              </a:rPr>
              <a:t>ов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100" dirty="0">
                <a:solidFill>
                  <a:srgbClr val="231F20"/>
                </a:solidFill>
                <a:latin typeface="Trebuchet MS"/>
                <a:cs typeface="Trebuchet MS"/>
              </a:rPr>
              <a:t>И.</a:t>
            </a:r>
            <a:r>
              <a:rPr sz="14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Trebuchet MS"/>
                <a:cs typeface="Trebuchet MS"/>
              </a:rPr>
              <a:t>Айвазовс</a:t>
            </a:r>
            <a:r>
              <a:rPr sz="1400" b="1" spc="-65" dirty="0">
                <a:solidFill>
                  <a:srgbClr val="231F20"/>
                </a:solidFill>
                <a:latin typeface="Trebuchet MS"/>
                <a:cs typeface="Trebuchet MS"/>
              </a:rPr>
              <a:t>к</a:t>
            </a:r>
            <a:r>
              <a:rPr sz="1400" b="1" spc="-20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r>
              <a:rPr sz="1400" b="1" spc="-50" dirty="0">
                <a:solidFill>
                  <a:srgbClr val="231F20"/>
                </a:solidFill>
                <a:latin typeface="Trebuchet MS"/>
                <a:cs typeface="Trebuchet MS"/>
              </a:rPr>
              <a:t>г</a:t>
            </a:r>
            <a:r>
              <a:rPr sz="1400" b="1" spc="35" dirty="0">
                <a:solidFill>
                  <a:srgbClr val="231F20"/>
                </a:solidFill>
                <a:latin typeface="Trebuchet MS"/>
                <a:cs typeface="Trebuchet MS"/>
              </a:rPr>
              <a:t>о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096" y="2160015"/>
            <a:ext cx="3839997" cy="2879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0293" y="2160015"/>
            <a:ext cx="3839997" cy="2879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Trebuchet MS</vt:lpstr>
      <vt:lpstr>Office Theme</vt:lpstr>
      <vt:lpstr>Метод копирования в учебном процессе  для детей 13-16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01_презентация</dc:title>
  <dc:creator>Regina</dc:creator>
  <cp:lastModifiedBy>iRU</cp:lastModifiedBy>
  <cp:revision>2</cp:revision>
  <dcterms:created xsi:type="dcterms:W3CDTF">2024-02-19T11:26:26Z</dcterms:created>
  <dcterms:modified xsi:type="dcterms:W3CDTF">2024-02-19T11:34:46Z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2022-12-07T00:00:00Z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2024-02-19T00:00:00Z</vt:filetime>
  </property>
</Properties>
</file>